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6" r:id="rId2"/>
    <p:sldId id="264" r:id="rId3"/>
    <p:sldId id="256" r:id="rId4"/>
    <p:sldId id="271" r:id="rId5"/>
    <p:sldId id="285" r:id="rId6"/>
    <p:sldId id="272" r:id="rId7"/>
    <p:sldId id="286" r:id="rId8"/>
    <p:sldId id="282" r:id="rId9"/>
    <p:sldId id="273" r:id="rId10"/>
    <p:sldId id="287" r:id="rId11"/>
    <p:sldId id="283" r:id="rId12"/>
    <p:sldId id="274" r:id="rId13"/>
    <p:sldId id="275" r:id="rId14"/>
    <p:sldId id="288" r:id="rId15"/>
    <p:sldId id="284" r:id="rId16"/>
    <p:sldId id="261" r:id="rId17"/>
    <p:sldId id="289" r:id="rId18"/>
    <p:sldId id="276" r:id="rId19"/>
    <p:sldId id="290" r:id="rId20"/>
    <p:sldId id="277" r:id="rId21"/>
    <p:sldId id="291" r:id="rId22"/>
    <p:sldId id="292" r:id="rId23"/>
    <p:sldId id="293" r:id="rId24"/>
    <p:sldId id="280" r:id="rId25"/>
    <p:sldId id="281"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1" autoAdjust="0"/>
    <p:restoredTop sz="94660"/>
  </p:normalViewPr>
  <p:slideViewPr>
    <p:cSldViewPr>
      <p:cViewPr varScale="1">
        <p:scale>
          <a:sx n="80" d="100"/>
          <a:sy n="80" d="100"/>
        </p:scale>
        <p:origin x="-14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t>17/01/2022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t>‹#›</a:t>
            </a:fld>
            <a:endParaRPr lang="en-US"/>
          </a:p>
        </p:txBody>
      </p:sp>
    </p:spTree>
    <p:extLst>
      <p:ext uri="{BB962C8B-B14F-4D97-AF65-F5344CB8AC3E}">
        <p14:creationId xmlns:p14="http://schemas.microsoft.com/office/powerpoint/2010/main" val="29441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17/01/2022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233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17/01/2022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8099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17/01/2022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7388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17/01/2022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25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860D8-DD4B-48B9-9263-6DE88EF6044B}" type="datetimeFigureOut">
              <a:rPr lang="en-US" smtClean="0"/>
              <a:t>17/01/2022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6397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t>17/01/2022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830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t>17/01/2022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61206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t>17/01/2022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1485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t>17/01/2022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920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17/01/2022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79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17/01/2022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41889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t>17/01/2022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t>‹#›</a:t>
            </a:fld>
            <a:endParaRPr lang="en-US"/>
          </a:p>
        </p:txBody>
      </p:sp>
    </p:spTree>
    <p:extLst>
      <p:ext uri="{BB962C8B-B14F-4D97-AF65-F5344CB8AC3E}">
        <p14:creationId xmlns:p14="http://schemas.microsoft.com/office/powerpoint/2010/main" val="36726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ài tập của chíp\hinh-nen-powerpoint-mo-d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304800"/>
            <a:ext cx="81534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TIẾT 20. TRANG PHỤC (T2)</a:t>
            </a:r>
            <a:endParaRPr lang="en-US" sz="3200" b="1" dirty="0">
              <a:solidFill>
                <a:srgbClr val="FF0000"/>
              </a:solidFill>
              <a:latin typeface="Times New Roman" pitchFamily="18" charset="0"/>
              <a:cs typeface="Times New Roman" pitchFamily="18" charset="0"/>
            </a:endParaRPr>
          </a:p>
        </p:txBody>
      </p:sp>
      <p:pic>
        <p:nvPicPr>
          <p:cNvPr id="3074" name="Picture 2" descr="C:\Users\USER\Pictures\Cac-loai-trang-phuc-truyen-thong-cua-nguoi-Viet-N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82018"/>
            <a:ext cx="4419600" cy="509498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Pictures\phoi-quan-ao-3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382018"/>
            <a:ext cx="4076700" cy="509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48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8601"/>
            <a:ext cx="8153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271465424"/>
              </p:ext>
            </p:extLst>
          </p:nvPr>
        </p:nvGraphicFramePr>
        <p:xfrm>
          <a:off x="381000" y="4800600"/>
          <a:ext cx="7848600" cy="1920240"/>
        </p:xfrm>
        <a:graphic>
          <a:graphicData uri="http://schemas.openxmlformats.org/drawingml/2006/table">
            <a:tbl>
              <a:tblPr/>
              <a:tblGrid>
                <a:gridCol w="1881745"/>
                <a:gridCol w="3222118"/>
                <a:gridCol w="2744737"/>
              </a:tblGrid>
              <a:tr h="0">
                <a:tc>
                  <a:txBody>
                    <a:bodyPr/>
                    <a:lstStyle/>
                    <a:p>
                      <a:pPr algn="just" fontAlgn="t"/>
                      <a:r>
                        <a:rPr lang="vi-VN" dirty="0">
                          <a:solidFill>
                            <a:srgbClr val="000000"/>
                          </a:solidFill>
                          <a:effectLst/>
                        </a:rPr>
                        <a:t>Trang phục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Màu sắc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Kiểu dáng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Đồng phục đi học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Màu sắc trang nhã, lịch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Kiểu dáng vừa vặn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Trang phục đi chơi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Màu sắc tươi sáng, hoa văn sinh động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Kiểu dáng thoải mái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Trang phục lao động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Màu tối màu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Kiểu dáng gọn gàng, thoải mái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533400" y="3810000"/>
            <a:ext cx="7772400" cy="738664"/>
          </a:xfrm>
          <a:prstGeom prst="rect">
            <a:avLst/>
          </a:prstGeom>
          <a:solidFill>
            <a:schemeClr val="accent2">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0" i="0" u="none" strike="noStrike" cap="none" normalizeH="0" baseline="0" dirty="0" smtClean="0">
                <a:ln>
                  <a:noFill/>
                </a:ln>
                <a:solidFill>
                  <a:srgbClr val="000000"/>
                </a:solidFill>
                <a:effectLst/>
                <a:latin typeface="Open Sans"/>
                <a:cs typeface="Arial" pitchFamily="34" charset="0"/>
              </a:rPr>
              <a:t>- Sự khác biệt về kiểu dáng và màu sắc của các bộ trang phục trong Hình 7.7 trên là:</a:t>
            </a:r>
            <a:endParaRPr kumimoji="0" lang="vi-VN" sz="140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vi-VN" sz="1400" b="0" i="0" u="none" strike="noStrike" cap="none" normalizeH="0" baseline="0" dirty="0" smtClean="0">
                <a:ln>
                  <a:noFill/>
                </a:ln>
                <a:solidFill>
                  <a:srgbClr val="000000"/>
                </a:solidFill>
                <a:effectLst/>
                <a:latin typeface="Open Sans"/>
                <a:cs typeface="Arial" pitchFamily="34" charset="0"/>
              </a:rPr>
              <a:t>Đặc điểm của trang phục lao động giúp cho việc lao động thuận tiện và an toàn là:</a:t>
            </a:r>
          </a:p>
          <a:p>
            <a:pPr marL="285750" marR="0" lvl="0" indent="-285750" algn="just" defTabSz="914400" rtl="0" eaLnBrk="0" fontAlgn="base" latinLnBrk="0" hangingPunct="0">
              <a:lnSpc>
                <a:spcPct val="100000"/>
              </a:lnSpc>
              <a:spcBef>
                <a:spcPct val="0"/>
              </a:spcBef>
              <a:spcAft>
                <a:spcPct val="0"/>
              </a:spcAft>
              <a:buClrTx/>
              <a:buSzTx/>
              <a:buFontTx/>
              <a:buChar char="-"/>
              <a:tabLst/>
            </a:pPr>
            <a:r>
              <a:rPr kumimoji="0" lang="vi-VN" sz="1400" b="0" i="0" u="none" strike="noStrike" cap="none" normalizeH="0" baseline="0" dirty="0" smtClean="0">
                <a:ln>
                  <a:noFill/>
                </a:ln>
                <a:solidFill>
                  <a:srgbClr val="000000"/>
                </a:solidFill>
                <a:effectLst/>
                <a:latin typeface="Open Sans"/>
                <a:cs typeface="Arial" pitchFamily="34" charset="0"/>
              </a:rPr>
              <a:t> gọn gàng, thoải mái, chất liệu thấm mồ hôi, dày dặn để bảo vệ cơ thể.</a:t>
            </a:r>
            <a:endParaRPr kumimoji="0" lang="vi-VN"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37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vi-VN" b="1" dirty="0" smtClean="0"/>
              <a:t>3/</a:t>
            </a:r>
            <a:r>
              <a:rPr lang="pt-BR" b="1" dirty="0" smtClean="0"/>
              <a:t>. </a:t>
            </a:r>
            <a:r>
              <a:rPr lang="pt-BR" b="1" dirty="0"/>
              <a:t>Chọn trang phục phù hợp với môi trường và tính chất công việc</a:t>
            </a:r>
            <a:r>
              <a:rPr lang="pt-BR" b="1" dirty="0" smtClean="0"/>
              <a:t>.</a:t>
            </a:r>
            <a:r>
              <a:rPr lang="pt-BR" dirty="0"/>
              <a:t> </a:t>
            </a:r>
            <a:endParaRPr lang="vi-VN" dirty="0"/>
          </a:p>
          <a:p>
            <a:pPr marL="0" indent="0">
              <a:buNone/>
            </a:pPr>
            <a:r>
              <a:rPr lang="pt-BR" dirty="0"/>
              <a:t>- </a:t>
            </a:r>
            <a:r>
              <a:rPr lang="vi-VN" dirty="0"/>
              <a:t>Trang phục nên được lựa chọn phù hợp v</a:t>
            </a:r>
            <a:r>
              <a:rPr lang="pt-BR" dirty="0"/>
              <a:t>ớ</a:t>
            </a:r>
            <a:r>
              <a:rPr lang="vi-VN" dirty="0"/>
              <a:t>i m</a:t>
            </a:r>
            <a:r>
              <a:rPr lang="pt-BR" dirty="0"/>
              <a:t>ô</a:t>
            </a:r>
            <a:r>
              <a:rPr lang="vi-VN" dirty="0"/>
              <a:t>i </a:t>
            </a:r>
            <a:r>
              <a:rPr lang="pt-BR" dirty="0"/>
              <a:t>tr</a:t>
            </a:r>
            <a:r>
              <a:rPr lang="vi-VN" dirty="0"/>
              <a:t>ường và tính ch</a:t>
            </a:r>
            <a:r>
              <a:rPr lang="pt-BR" dirty="0"/>
              <a:t>ấ</a:t>
            </a:r>
            <a:r>
              <a:rPr lang="vi-VN" dirty="0"/>
              <a:t>t công việc. Các trang phục nên có màu sắc, kiểu dáng, loại vải phù hợp cho mỗi tình huống: đi học, đi chơi, đi lao động, đi lễ hội, đi dự tiệc…</a:t>
            </a:r>
          </a:p>
          <a:p>
            <a:pPr marL="0" indent="0">
              <a:buNone/>
            </a:pPr>
            <a:r>
              <a:rPr lang="vi-VN" dirty="0"/>
              <a:t> </a:t>
            </a:r>
          </a:p>
        </p:txBody>
      </p:sp>
      <p:pic>
        <p:nvPicPr>
          <p:cNvPr id="4" name="Picture 13" descr="loih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0075"/>
            <a:ext cx="9144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87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763000" cy="461665"/>
          </a:xfrm>
          <a:prstGeom prst="rect">
            <a:avLst/>
          </a:prstGeom>
          <a:noFill/>
        </p:spPr>
        <p:txBody>
          <a:bodyPr wrap="square" rtlCol="0">
            <a:spAutoFit/>
          </a:bodyPr>
          <a:lstStyle/>
          <a:p>
            <a:r>
              <a:rPr lang="en-US" sz="2400" b="1" dirty="0" err="1" smtClean="0">
                <a:latin typeface="Arial" pitchFamily="34" charset="0"/>
                <a:cs typeface="Arial" pitchFamily="34" charset="0"/>
              </a:rPr>
              <a:t>Phiếu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học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tập</a:t>
            </a:r>
            <a:r>
              <a:rPr lang="en-US" sz="2400" b="1" dirty="0" smtClean="0">
                <a:latin typeface="Arial" pitchFamily="34" charset="0"/>
                <a:cs typeface="Arial" pitchFamily="34" charset="0"/>
              </a:rPr>
              <a:t> 1. </a:t>
            </a:r>
            <a:r>
              <a:rPr lang="en-US" sz="2400" b="1" dirty="0" err="1" smtClean="0">
                <a:latin typeface="Arial" pitchFamily="34" charset="0"/>
                <a:cs typeface="Arial" pitchFamily="34" charset="0"/>
              </a:rPr>
              <a:t>Em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hãy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hoàn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thành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nội</a:t>
            </a:r>
            <a:r>
              <a:rPr lang="en-US" sz="2400" b="1" dirty="0" smtClean="0">
                <a:latin typeface="Arial" pitchFamily="34" charset="0"/>
                <a:cs typeface="Arial" pitchFamily="34" charset="0"/>
              </a:rPr>
              <a:t> dung </a:t>
            </a:r>
            <a:r>
              <a:rPr lang="en-US" sz="2400" b="1" dirty="0" err="1" smtClean="0">
                <a:latin typeface="Arial" pitchFamily="34" charset="0"/>
                <a:cs typeface="Arial" pitchFamily="34" charset="0"/>
              </a:rPr>
              <a:t>bảng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sau</a:t>
            </a:r>
            <a:endParaRPr lang="en-US" sz="2400" b="1" dirty="0">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240292371"/>
              </p:ext>
            </p:extLst>
          </p:nvPr>
        </p:nvGraphicFramePr>
        <p:xfrm>
          <a:off x="139547" y="537865"/>
          <a:ext cx="8547253" cy="5925312"/>
        </p:xfrm>
        <a:graphic>
          <a:graphicData uri="http://schemas.openxmlformats.org/drawingml/2006/table">
            <a:tbl>
              <a:tblPr firstRow="1" firstCol="1" bandRow="1">
                <a:tableStyleId>{5C22544A-7EE6-4342-B048-85BDC9FD1C3A}</a:tableStyleId>
              </a:tblPr>
              <a:tblGrid>
                <a:gridCol w="1322294"/>
                <a:gridCol w="2579600"/>
                <a:gridCol w="4645359"/>
              </a:tblGrid>
              <a:tr h="0">
                <a:tc>
                  <a:txBody>
                    <a:bodyPr/>
                    <a:lstStyle/>
                    <a:p>
                      <a:pPr algn="ctr">
                        <a:lnSpc>
                          <a:spcPct val="120000"/>
                        </a:lnSpc>
                        <a:spcAft>
                          <a:spcPts val="0"/>
                        </a:spcAft>
                        <a:tabLst>
                          <a:tab pos="885825" algn="l"/>
                        </a:tabLst>
                      </a:pPr>
                      <a:r>
                        <a:rPr lang="en-US" sz="2400" dirty="0">
                          <a:effectLst/>
                          <a:latin typeface="Arial" pitchFamily="34" charset="0"/>
                          <a:cs typeface="Arial" pitchFamily="34" charset="0"/>
                        </a:rPr>
                        <a:t>STT</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dirty="0" err="1">
                          <a:effectLst/>
                          <a:latin typeface="Arial" pitchFamily="34" charset="0"/>
                          <a:cs typeface="Arial" pitchFamily="34" charset="0"/>
                        </a:rPr>
                        <a:t>Loại</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trang</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phục</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a:effectLst/>
                          <a:latin typeface="Arial" pitchFamily="34" charset="0"/>
                          <a:cs typeface="Arial" pitchFamily="34" charset="0"/>
                        </a:rPr>
                        <a:t>Kiểu dáng và màu sắc</a:t>
                      </a:r>
                      <a:endParaRPr lang="en-US" sz="240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dirty="0">
                          <a:effectLst/>
                          <a:latin typeface="Arial" pitchFamily="34" charset="0"/>
                          <a:cs typeface="Arial" pitchFamily="34" charset="0"/>
                        </a:rPr>
                        <a:t> </a:t>
                      </a:r>
                      <a:r>
                        <a:rPr lang="en-US" sz="2400" dirty="0" smtClean="0">
                          <a:effectLst/>
                          <a:latin typeface="Arial" pitchFamily="34" charset="0"/>
                          <a:cs typeface="Arial" pitchFamily="34" charset="0"/>
                        </a:rPr>
                        <a:t>1</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smtClean="0">
                          <a:effectLst/>
                          <a:latin typeface="Arial" pitchFamily="34" charset="0"/>
                          <a:cs typeface="Arial" pitchFamily="34" charset="0"/>
                        </a:rPr>
                        <a:t> </a:t>
                      </a:r>
                      <a:r>
                        <a:rPr lang="en-US" sz="2400" kern="1200" dirty="0" err="1" smtClean="0">
                          <a:solidFill>
                            <a:schemeClr val="dk1"/>
                          </a:solidFill>
                          <a:effectLst/>
                          <a:latin typeface="Arial" pitchFamily="34" charset="0"/>
                          <a:ea typeface="+mn-ea"/>
                          <a:cs typeface="Arial" pitchFamily="34" charset="0"/>
                        </a:rPr>
                        <a:t>Đi</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học</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làm</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việc</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công</a:t>
                      </a:r>
                      <a:r>
                        <a:rPr lang="en-US" sz="2400" kern="1200" dirty="0" smtClean="0">
                          <a:solidFill>
                            <a:schemeClr val="dk1"/>
                          </a:solidFill>
                          <a:effectLst/>
                          <a:latin typeface="Arial" pitchFamily="34" charset="0"/>
                          <a:ea typeface="+mn-ea"/>
                          <a:cs typeface="Arial" pitchFamily="34" charset="0"/>
                        </a:rPr>
                        <a:t> </a:t>
                      </a:r>
                      <a:r>
                        <a:rPr lang="en-US" sz="2400" kern="1200" dirty="0" err="1" smtClean="0">
                          <a:solidFill>
                            <a:schemeClr val="dk1"/>
                          </a:solidFill>
                          <a:effectLst/>
                          <a:latin typeface="Arial" pitchFamily="34" charset="0"/>
                          <a:ea typeface="+mn-ea"/>
                          <a:cs typeface="Arial" pitchFamily="34" charset="0"/>
                        </a:rPr>
                        <a:t>sở</a:t>
                      </a:r>
                      <a:endParaRPr lang="en-US" sz="2400" dirty="0">
                        <a:effectLst/>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20000"/>
                        </a:lnSpc>
                        <a:spcBef>
                          <a:spcPts val="0"/>
                        </a:spcBef>
                        <a:spcAft>
                          <a:spcPts val="0"/>
                        </a:spcAft>
                        <a:buClrTx/>
                        <a:buSzTx/>
                        <a:buFontTx/>
                        <a:buNone/>
                        <a:tabLst>
                          <a:tab pos="885825" algn="l"/>
                        </a:tabLst>
                        <a:defRPr/>
                      </a:pPr>
                      <a:r>
                        <a:rPr lang="en-US" sz="2400" dirty="0">
                          <a:effectLst/>
                          <a:latin typeface="Arial" pitchFamily="34" charset="0"/>
                          <a:cs typeface="Arial" pitchFamily="34" charset="0"/>
                        </a:rPr>
                        <a:t> </a:t>
                      </a:r>
                      <a:r>
                        <a:rPr lang="vi-VN" sz="2400" kern="1200" dirty="0" smtClean="0">
                          <a:solidFill>
                            <a:schemeClr val="dk1"/>
                          </a:solidFill>
                          <a:effectLst/>
                          <a:latin typeface="Arial" pitchFamily="34" charset="0"/>
                          <a:ea typeface="+mn-ea"/>
                          <a:cs typeface="Arial" pitchFamily="34" charset="0"/>
                        </a:rPr>
                        <a:t>chọn trang phục có kiểu dáng vừa vặn, màu sắc trang nhã, lịch sự.</a:t>
                      </a:r>
                      <a:endParaRPr lang="en-US" sz="2400" kern="1200" dirty="0" smtClean="0">
                        <a:solidFill>
                          <a:schemeClr val="dk1"/>
                        </a:solidFill>
                        <a:effectLst/>
                        <a:latin typeface="Arial" pitchFamily="34" charset="0"/>
                        <a:ea typeface="+mn-ea"/>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dirty="0" smtClean="0">
                          <a:effectLst/>
                          <a:latin typeface="Arial" pitchFamily="34" charset="0"/>
                          <a:ea typeface="Times New Roman"/>
                          <a:cs typeface="Arial" pitchFamily="34" charset="0"/>
                        </a:rPr>
                        <a:t>2</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vi-VN" sz="2400" dirty="0" smtClean="0">
                          <a:latin typeface="Arial" pitchFamily="34" charset="0"/>
                          <a:cs typeface="Arial" pitchFamily="34" charset="0"/>
                        </a:rPr>
                        <a:t>Đi chơi: </a:t>
                      </a:r>
                      <a:endParaRPr lang="en-US" sz="2400" dirty="0">
                        <a:effectLst/>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20000"/>
                        </a:lnSpc>
                        <a:spcBef>
                          <a:spcPts val="0"/>
                        </a:spcBef>
                        <a:spcAft>
                          <a:spcPts val="0"/>
                        </a:spcAft>
                        <a:buClrTx/>
                        <a:buSzTx/>
                        <a:buFontTx/>
                        <a:buNone/>
                        <a:tabLst>
                          <a:tab pos="885825" algn="l"/>
                        </a:tabLst>
                        <a:defRPr/>
                      </a:pPr>
                      <a:r>
                        <a:rPr lang="vi-VN" sz="2400" dirty="0" smtClean="0">
                          <a:latin typeface="Arial" pitchFamily="34" charset="0"/>
                          <a:cs typeface="Arial" pitchFamily="34" charset="0"/>
                        </a:rPr>
                        <a:t>chọn trang phục có kiểu dáng thoải mái.</a:t>
                      </a:r>
                      <a:endParaRPr lang="en-US" sz="2400" dirty="0" smtClean="0">
                        <a:latin typeface="Arial" pitchFamily="34" charset="0"/>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dirty="0" smtClean="0">
                          <a:effectLst/>
                          <a:latin typeface="Arial" pitchFamily="34" charset="0"/>
                          <a:ea typeface="Times New Roman"/>
                          <a:cs typeface="Arial" pitchFamily="34" charset="0"/>
                        </a:rPr>
                        <a:t>3</a:t>
                      </a:r>
                      <a:endParaRPr lang="en-US" sz="2400" dirty="0">
                        <a:effectLst/>
                        <a:latin typeface="Arial" pitchFamily="34" charset="0"/>
                        <a:ea typeface="Times New Roman"/>
                        <a:cs typeface="Arial" pitchFamily="34" charset="0"/>
                      </a:endParaRPr>
                    </a:p>
                  </a:txBody>
                  <a:tcPr marL="68580" marR="68580" marT="0" marB="0"/>
                </a:tc>
                <a:tc>
                  <a:txBody>
                    <a:bodyPr/>
                    <a:lstStyle/>
                    <a:p>
                      <a:r>
                        <a:rPr lang="vi-VN" sz="2400" dirty="0" smtClean="0">
                          <a:latin typeface="Arial" pitchFamily="34" charset="0"/>
                          <a:cs typeface="Arial" pitchFamily="34" charset="0"/>
                        </a:rPr>
                        <a:t>Đi lao động</a:t>
                      </a:r>
                      <a:endParaRPr lang="en-US" sz="2400" dirty="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dirty="0" smtClean="0">
                          <a:latin typeface="Arial" pitchFamily="34" charset="0"/>
                          <a:cs typeface="Arial" pitchFamily="34" charset="0"/>
                        </a:rPr>
                        <a:t>chọn trang phục rộng rãi, chất liệu vải thấm mồ hôi, dày dặn để bảo vệ cơ thể.</a:t>
                      </a:r>
                      <a:endParaRPr lang="en-US" sz="2400" dirty="0" smtClean="0">
                        <a:latin typeface="Arial" pitchFamily="34" charset="0"/>
                        <a:cs typeface="Arial" pitchFamily="34" charset="0"/>
                      </a:endParaRPr>
                    </a:p>
                  </a:txBody>
                  <a:tcPr marL="68580" marR="68580" marT="0" marB="0"/>
                </a:tc>
              </a:tr>
              <a:tr h="0">
                <a:tc>
                  <a:txBody>
                    <a:bodyPr/>
                    <a:lstStyle/>
                    <a:p>
                      <a:r>
                        <a:rPr lang="en-US" dirty="0" smtClean="0"/>
                        <a:t>4</a:t>
                      </a:r>
                      <a:endParaRPr lang="en-US" dirty="0"/>
                    </a:p>
                  </a:txBody>
                  <a:tcPr marL="68580" marR="68580" marT="0" marB="0"/>
                </a:tc>
                <a:tc>
                  <a:txBody>
                    <a:bodyPr/>
                    <a:lstStyle/>
                    <a:p>
                      <a:r>
                        <a:rPr lang="vi-VN" sz="2400" dirty="0" smtClean="0">
                          <a:latin typeface="Arial" pitchFamily="34" charset="0"/>
                          <a:cs typeface="Arial" pitchFamily="34" charset="0"/>
                        </a:rPr>
                        <a:t>Đi lễ hội</a:t>
                      </a:r>
                      <a:endParaRPr lang="en-US" sz="2400" dirty="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20000"/>
                        </a:lnSpc>
                        <a:spcBef>
                          <a:spcPts val="0"/>
                        </a:spcBef>
                        <a:spcAft>
                          <a:spcPts val="0"/>
                        </a:spcAft>
                        <a:buClrTx/>
                        <a:buSzTx/>
                        <a:buFontTx/>
                        <a:buNone/>
                        <a:tabLst>
                          <a:tab pos="885825" algn="l"/>
                        </a:tabLst>
                        <a:defRPr/>
                      </a:pPr>
                      <a:r>
                        <a:rPr lang="vi-VN" sz="2400" dirty="0" smtClean="0">
                          <a:latin typeface="Arial" pitchFamily="34" charset="0"/>
                          <a:cs typeface="Arial" pitchFamily="34" charset="0"/>
                        </a:rPr>
                        <a:t>chọn trang phục lịch sự, trang trọng phù hợp với tính chất của buổi lễ.</a:t>
                      </a:r>
                      <a:endParaRPr lang="en-US" sz="2400" dirty="0" smtClean="0">
                        <a:latin typeface="Arial" pitchFamily="34" charset="0"/>
                        <a:cs typeface="Arial" pitchFamily="34" charset="0"/>
                      </a:endParaRPr>
                    </a:p>
                  </a:txBody>
                  <a:tcPr marL="68580" marR="68580" marT="0" marB="0"/>
                </a:tc>
              </a:tr>
              <a:tr h="0">
                <a:tc>
                  <a:txBody>
                    <a:bodyPr/>
                    <a:lstStyle/>
                    <a:p>
                      <a:r>
                        <a:rPr lang="en-US" dirty="0" smtClean="0"/>
                        <a:t>5</a:t>
                      </a:r>
                      <a:endParaRPr lang="en-US" dirty="0"/>
                    </a:p>
                  </a:txBody>
                  <a:tcPr marL="68580" marR="68580" marT="0" marB="0"/>
                </a:tc>
                <a:tc>
                  <a:txBody>
                    <a:bodyPr/>
                    <a:lstStyle/>
                    <a:p>
                      <a:r>
                        <a:rPr lang="en-US" sz="2400" dirty="0" err="1" smtClean="0">
                          <a:latin typeface="Arial" pitchFamily="34" charset="0"/>
                          <a:cs typeface="Arial" pitchFamily="34" charset="0"/>
                        </a:rPr>
                        <a:t>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tiệc</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txBody>
                  <a:tcPr marL="68580" marR="68580" marT="0" marB="0"/>
                </a:tc>
                <a:tc>
                  <a:txBody>
                    <a:bodyPr/>
                    <a:lstStyle/>
                    <a:p>
                      <a:pPr marL="0" marR="0" indent="0" algn="l" defTabSz="914400" rtl="0" eaLnBrk="1" fontAlgn="auto" latinLnBrk="0" hangingPunct="1">
                        <a:lnSpc>
                          <a:spcPct val="120000"/>
                        </a:lnSpc>
                        <a:spcBef>
                          <a:spcPts val="0"/>
                        </a:spcBef>
                        <a:spcAft>
                          <a:spcPts val="0"/>
                        </a:spcAft>
                        <a:buClrTx/>
                        <a:buSzTx/>
                        <a:buFontTx/>
                        <a:buNone/>
                        <a:tabLst>
                          <a:tab pos="885825" algn="l"/>
                        </a:tabLst>
                        <a:defRPr/>
                      </a:pPr>
                      <a:r>
                        <a:rPr lang="en-US" sz="2400" dirty="0" err="1" smtClean="0">
                          <a:latin typeface="Arial" pitchFamily="34" charset="0"/>
                          <a:cs typeface="Arial" pitchFamily="34" charset="0"/>
                        </a:rPr>
                        <a:t>chọn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màu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đẹp</a:t>
                      </a:r>
                      <a:r>
                        <a:rPr lang="en-US" sz="2400" dirty="0" smtClean="0">
                          <a:latin typeface="Arial" pitchFamily="34" charset="0"/>
                          <a:cs typeface="Arial" pitchFamily="34" charset="0"/>
                        </a:rPr>
                        <a:t> </a:t>
                      </a:r>
                    </a:p>
                  </a:txBody>
                  <a:tcPr marL="68580" marR="68580" marT="0" marB="0"/>
                </a:tc>
              </a:tr>
            </a:tbl>
          </a:graphicData>
        </a:graphic>
      </p:graphicFrame>
    </p:spTree>
    <p:extLst>
      <p:ext uri="{BB962C8B-B14F-4D97-AF65-F5344CB8AC3E}">
        <p14:creationId xmlns:p14="http://schemas.microsoft.com/office/powerpoint/2010/main" val="89765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AppData\Local\Temp\FineReader11.00\media\image78.jpe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2133600" cy="2743200"/>
          </a:xfrm>
          <a:prstGeom prst="rect">
            <a:avLst/>
          </a:prstGeom>
          <a:noFill/>
          <a:ln>
            <a:noFill/>
          </a:ln>
        </p:spPr>
      </p:pic>
      <p:pic>
        <p:nvPicPr>
          <p:cNvPr id="5" name="Picture 4" descr="C:\Users\USER\AppData\Local\Temp\FineReader11.00\media\image77.jpeg"/>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1524000" cy="2590800"/>
          </a:xfrm>
          <a:prstGeom prst="rect">
            <a:avLst/>
          </a:prstGeom>
          <a:noFill/>
          <a:ln>
            <a:noFill/>
          </a:ln>
        </p:spPr>
      </p:pic>
      <p:pic>
        <p:nvPicPr>
          <p:cNvPr id="6" name="Picture 5" descr="C:\Users\USER\AppData\Local\Temp\FineReader11.00\media\image76.jpeg"/>
          <p:cNvPicPr/>
          <p:nvPr/>
        </p:nvPicPr>
        <p:blipFill>
          <a:blip r:embed="rId4">
            <a:extLst>
              <a:ext uri="{28A0092B-C50C-407E-A947-70E740481C1C}">
                <a14:useLocalDpi xmlns:a14="http://schemas.microsoft.com/office/drawing/2010/main" val="0"/>
              </a:ext>
            </a:extLst>
          </a:blip>
          <a:srcRect/>
          <a:stretch>
            <a:fillRect/>
          </a:stretch>
        </p:blipFill>
        <p:spPr bwMode="auto">
          <a:xfrm>
            <a:off x="4119390" y="609600"/>
            <a:ext cx="1367010" cy="2847975"/>
          </a:xfrm>
          <a:prstGeom prst="rect">
            <a:avLst/>
          </a:prstGeom>
          <a:noFill/>
          <a:ln>
            <a:noFill/>
          </a:ln>
        </p:spPr>
      </p:pic>
      <p:pic>
        <p:nvPicPr>
          <p:cNvPr id="7" name="Picture 6" descr="image13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2653084" cy="2667000"/>
          </a:xfrm>
          <a:prstGeom prst="rect">
            <a:avLst/>
          </a:prstGeom>
          <a:noFill/>
          <a:ln>
            <a:noFill/>
          </a:ln>
        </p:spPr>
      </p:pic>
      <p:pic>
        <p:nvPicPr>
          <p:cNvPr id="8" name="Picture 7" descr="image129"/>
          <p:cNvPicPr/>
          <p:nvPr/>
        </p:nvPicPr>
        <p:blipFill>
          <a:blip r:embed="rId6">
            <a:extLst>
              <a:ext uri="{28A0092B-C50C-407E-A947-70E740481C1C}">
                <a14:useLocalDpi xmlns:a14="http://schemas.microsoft.com/office/drawing/2010/main" val="0"/>
              </a:ext>
            </a:extLst>
          </a:blip>
          <a:srcRect/>
          <a:stretch>
            <a:fillRect/>
          </a:stretch>
        </p:blipFill>
        <p:spPr bwMode="auto">
          <a:xfrm>
            <a:off x="2881684" y="4038600"/>
            <a:ext cx="2971055" cy="2590800"/>
          </a:xfrm>
          <a:prstGeom prst="rect">
            <a:avLst/>
          </a:prstGeom>
          <a:noFill/>
          <a:ln>
            <a:noFill/>
          </a:ln>
        </p:spPr>
      </p:pic>
      <p:sp>
        <p:nvSpPr>
          <p:cNvPr id="9" name="Oval 8"/>
          <p:cNvSpPr/>
          <p:nvPr/>
        </p:nvSpPr>
        <p:spPr>
          <a:xfrm>
            <a:off x="152400" y="3886200"/>
            <a:ext cx="53340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e</a:t>
            </a:r>
            <a:endParaRPr lang="en-US" b="1" dirty="0">
              <a:latin typeface="Arial" pitchFamily="34" charset="0"/>
              <a:cs typeface="Arial" pitchFamily="34" charset="0"/>
            </a:endParaRPr>
          </a:p>
        </p:txBody>
      </p:sp>
      <p:sp>
        <p:nvSpPr>
          <p:cNvPr id="10" name="Oval 9"/>
          <p:cNvSpPr/>
          <p:nvPr/>
        </p:nvSpPr>
        <p:spPr>
          <a:xfrm>
            <a:off x="2743200" y="3886200"/>
            <a:ext cx="533400" cy="381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itchFamily="34" charset="0"/>
                <a:cs typeface="Arial" pitchFamily="34" charset="0"/>
              </a:rPr>
              <a:t>g</a:t>
            </a:r>
          </a:p>
        </p:txBody>
      </p:sp>
      <p:sp>
        <p:nvSpPr>
          <p:cNvPr id="11" name="Rounded Rectangular Callout 10"/>
          <p:cNvSpPr/>
          <p:nvPr/>
        </p:nvSpPr>
        <p:spPr>
          <a:xfrm>
            <a:off x="6019800" y="533400"/>
            <a:ext cx="2819400" cy="4724400"/>
          </a:xfrm>
          <a:prstGeom prst="wedgeRoundRectCallout">
            <a:avLst>
              <a:gd name="adj1" fmla="val -75148"/>
              <a:gd name="adj2" fmla="val 19240"/>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itchFamily="34" charset="0"/>
                <a:cs typeface="Arial" pitchFamily="34" charset="0"/>
              </a:rPr>
              <a:t>1.Cách </a:t>
            </a:r>
            <a:r>
              <a:rPr lang="en-US" sz="2400" b="1" dirty="0" err="1">
                <a:solidFill>
                  <a:schemeClr val="tx1"/>
                </a:solidFill>
                <a:latin typeface="Arial" pitchFamily="34" charset="0"/>
                <a:cs typeface="Arial" pitchFamily="34" charset="0"/>
              </a:rPr>
              <a:t>phối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màu</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sắc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quần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và</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áo</a:t>
            </a:r>
            <a:r>
              <a:rPr lang="en-US" sz="2400" b="1" dirty="0">
                <a:solidFill>
                  <a:schemeClr val="tx1"/>
                </a:solidFill>
                <a:latin typeface="Arial" pitchFamily="34" charset="0"/>
                <a:cs typeface="Arial" pitchFamily="34" charset="0"/>
              </a:rPr>
              <a:t> ở </a:t>
            </a:r>
            <a:r>
              <a:rPr lang="en-US" sz="2400" b="1" dirty="0" err="1">
                <a:solidFill>
                  <a:schemeClr val="tx1"/>
                </a:solidFill>
                <a:latin typeface="Arial" pitchFamily="34" charset="0"/>
                <a:cs typeface="Arial" pitchFamily="34" charset="0"/>
              </a:rPr>
              <a:t>trang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phục</a:t>
            </a:r>
            <a:r>
              <a:rPr lang="en-US" sz="2400" b="1" dirty="0">
                <a:solidFill>
                  <a:schemeClr val="tx1"/>
                </a:solidFill>
                <a:latin typeface="Arial" pitchFamily="34" charset="0"/>
                <a:cs typeface="Arial" pitchFamily="34" charset="0"/>
              </a:rPr>
              <a:t> a, b, c, d </a:t>
            </a:r>
            <a:r>
              <a:rPr lang="en-US" sz="2400" b="1" dirty="0" err="1">
                <a:solidFill>
                  <a:schemeClr val="tx1"/>
                </a:solidFill>
                <a:latin typeface="Arial" pitchFamily="34" charset="0"/>
                <a:cs typeface="Arial" pitchFamily="34" charset="0"/>
              </a:rPr>
              <a:t>dựa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trên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vòng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tròn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màu</a:t>
            </a:r>
            <a:endParaRPr lang="en-US" sz="2400" b="1" dirty="0">
              <a:solidFill>
                <a:schemeClr val="tx1"/>
              </a:solidFill>
              <a:latin typeface="Arial" pitchFamily="34" charset="0"/>
              <a:cs typeface="Arial" pitchFamily="34" charset="0"/>
            </a:endParaRPr>
          </a:p>
          <a:p>
            <a:r>
              <a:rPr lang="en-US" sz="2400" b="1" dirty="0">
                <a:solidFill>
                  <a:schemeClr val="tx1"/>
                </a:solidFill>
                <a:latin typeface="Arial" pitchFamily="34" charset="0"/>
                <a:cs typeface="Arial" pitchFamily="34" charset="0"/>
              </a:rPr>
              <a:t>2. </a:t>
            </a:r>
            <a:r>
              <a:rPr lang="en-US" sz="2400" b="1" dirty="0" err="1">
                <a:solidFill>
                  <a:schemeClr val="tx1"/>
                </a:solidFill>
                <a:latin typeface="Arial" pitchFamily="34" charset="0"/>
                <a:cs typeface="Arial" pitchFamily="34" charset="0"/>
              </a:rPr>
              <a:t>Nhận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xét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về</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sự</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phối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hợp</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họa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tiết</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của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trang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phục</a:t>
            </a:r>
            <a:r>
              <a:rPr lang="en-US" sz="2400" b="1" dirty="0">
                <a:solidFill>
                  <a:schemeClr val="tx1"/>
                </a:solidFill>
                <a:latin typeface="Arial" pitchFamily="34" charset="0"/>
                <a:cs typeface="Arial" pitchFamily="34" charset="0"/>
              </a:rPr>
              <a:t> e, g</a:t>
            </a:r>
          </a:p>
          <a:p>
            <a:pPr algn="ctr"/>
            <a:endParaRPr lang="en-US" dirty="0"/>
          </a:p>
        </p:txBody>
      </p:sp>
    </p:spTree>
    <p:extLst>
      <p:ext uri="{BB962C8B-B14F-4D97-AF65-F5344CB8AC3E}">
        <p14:creationId xmlns:p14="http://schemas.microsoft.com/office/powerpoint/2010/main" val="18125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7620000" cy="27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223460146"/>
              </p:ext>
            </p:extLst>
          </p:nvPr>
        </p:nvGraphicFramePr>
        <p:xfrm>
          <a:off x="1371600" y="3962400"/>
          <a:ext cx="7211568" cy="1645920"/>
        </p:xfrm>
        <a:graphic>
          <a:graphicData uri="http://schemas.openxmlformats.org/drawingml/2006/table">
            <a:tbl>
              <a:tblPr/>
              <a:tblGrid>
                <a:gridCol w="762000"/>
                <a:gridCol w="6449568"/>
              </a:tblGrid>
              <a:tr h="0">
                <a:tc>
                  <a:txBody>
                    <a:bodyPr/>
                    <a:lstStyle/>
                    <a:p>
                      <a:pPr algn="just" fontAlgn="t"/>
                      <a:r>
                        <a:rPr lang="vi-VN" b="1">
                          <a:solidFill>
                            <a:srgbClr val="000000"/>
                          </a:solidFill>
                          <a:effectLst/>
                        </a:rPr>
                        <a:t>Hình </a:t>
                      </a:r>
                      <a:endParaRPr lang="vi-VN">
                        <a:solidFill>
                          <a:srgbClr val="000000"/>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b="1">
                          <a:solidFill>
                            <a:srgbClr val="000000"/>
                          </a:solidFill>
                          <a:effectLst/>
                        </a:rPr>
                        <a:t>Cách phối hợp màu sắc</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7.8a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Phối hợp giữa hai màu tương phản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7.8b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Phối hợp giữa hai màu kế cận nhau trên vòng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7.8c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Phối hợp giữa các màu sắc độ khác nhau của cùng 1 màu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7.8d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Màu trắng và màu đen có thể kết hợp với tất cả các màu khác nhau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03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vi-VN" b="1" dirty="0" smtClean="0"/>
              <a:t>4/ </a:t>
            </a:r>
            <a:r>
              <a:rPr lang="pt-BR" b="1" dirty="0" smtClean="0"/>
              <a:t> </a:t>
            </a:r>
            <a:r>
              <a:rPr lang="pt-BR" b="1" dirty="0"/>
              <a:t>Lựa chọn phối hợp trang phục.</a:t>
            </a:r>
            <a:endParaRPr lang="vi-VN" dirty="0"/>
          </a:p>
          <a:p>
            <a:r>
              <a:rPr lang="vi-VN" dirty="0"/>
              <a:t>+ Có thể phối hợp các trang phục có màu sắc tương phản, đối nha</a:t>
            </a:r>
            <a:r>
              <a:rPr lang="pt-BR" dirty="0"/>
              <a:t>u</a:t>
            </a:r>
            <a:r>
              <a:rPr lang="vi-VN" dirty="0"/>
              <a:t>, hay kế cận nha</a:t>
            </a:r>
            <a:r>
              <a:rPr lang="pt-BR" dirty="0"/>
              <a:t>u</a:t>
            </a:r>
            <a:r>
              <a:rPr lang="vi-VN" dirty="0"/>
              <a:t> trên vòng màu;</a:t>
            </a:r>
          </a:p>
          <a:p>
            <a:r>
              <a:rPr lang="vi-VN" dirty="0"/>
              <a:t>+ Có thể phối hợp các trang phục có các sắc độ khác nhau của cùng một màu;</a:t>
            </a:r>
          </a:p>
          <a:p>
            <a:r>
              <a:rPr lang="vi-VN" dirty="0"/>
              <a:t>+ Có thể phối hợp trang phục may bằng vải hoa phù hợp với trang phục may bằng vải trơn có màu trùng với một trong những màu chính của vải hoa;</a:t>
            </a:r>
          </a:p>
          <a:p>
            <a:r>
              <a:rPr lang="vi-VN" dirty="0"/>
              <a:t>+ Cần phối hợp màu sắc của các vật dụng đi kèm hài hoà với màu sắc của áo quần.</a:t>
            </a:r>
          </a:p>
          <a:p>
            <a:r>
              <a:rPr lang="vi-VN" dirty="0"/>
              <a:t> </a:t>
            </a:r>
          </a:p>
        </p:txBody>
      </p:sp>
      <p:pic>
        <p:nvPicPr>
          <p:cNvPr id="5" name="Picture 13" descr="loih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93445"/>
            <a:ext cx="9144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4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762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LUYỆN TẬP</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228600" y="599421"/>
            <a:ext cx="8686800" cy="601093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B0F0"/>
              </a:solidFill>
              <a:latin typeface="Arial" pitchFamily="34" charset="0"/>
              <a:cs typeface="Arial" pitchFamily="34" charset="0"/>
            </a:endParaRPr>
          </a:p>
        </p:txBody>
      </p:sp>
      <p:sp>
        <p:nvSpPr>
          <p:cNvPr id="12" name="TextBox 11"/>
          <p:cNvSpPr txBox="1"/>
          <p:nvPr/>
        </p:nvSpPr>
        <p:spPr>
          <a:xfrm>
            <a:off x="474133" y="588131"/>
            <a:ext cx="8065264" cy="830997"/>
          </a:xfrm>
          <a:prstGeom prst="rect">
            <a:avLst/>
          </a:prstGeom>
          <a:noFill/>
        </p:spPr>
        <p:txBody>
          <a:bodyPr wrap="square" rtlCol="0">
            <a:spAutoFit/>
          </a:bodyPr>
          <a:lstStyle/>
          <a:p>
            <a:r>
              <a:rPr lang="vi-VN" sz="2400" b="1" dirty="0">
                <a:solidFill>
                  <a:srgbClr val="00B0F0"/>
                </a:solidFill>
                <a:latin typeface="Arial" pitchFamily="34" charset="0"/>
                <a:cs typeface="Arial" pitchFamily="34" charset="0"/>
              </a:rPr>
              <a:t>Bài tập 1. </a:t>
            </a:r>
            <a:r>
              <a:rPr lang="en-US" sz="2400" b="1" dirty="0">
                <a:solidFill>
                  <a:srgbClr val="00B0F0"/>
                </a:solidFill>
                <a:latin typeface="Arial" pitchFamily="34" charset="0"/>
                <a:cs typeface="Arial" pitchFamily="34" charset="0"/>
              </a:rPr>
              <a:t>Theo </a:t>
            </a:r>
            <a:r>
              <a:rPr lang="en-US" sz="2400" b="1" dirty="0" err="1">
                <a:solidFill>
                  <a:srgbClr val="00B0F0"/>
                </a:solidFill>
                <a:latin typeface="Arial" pitchFamily="34" charset="0"/>
                <a:cs typeface="Arial" pitchFamily="34" charset="0"/>
              </a:rPr>
              <a:t>em</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mỗi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trang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phục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dưới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đây</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ảnh</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hưởng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đến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với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đáng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người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mặc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như</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thế</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nào</a:t>
            </a:r>
            <a:r>
              <a:rPr lang="en-US" sz="2400" b="1" dirty="0" smtClean="0">
                <a:solidFill>
                  <a:srgbClr val="00B0F0"/>
                </a:solidFill>
                <a:latin typeface="Arial" pitchFamily="34" charset="0"/>
                <a:cs typeface="Arial" pitchFamily="34" charset="0"/>
              </a:rPr>
              <a:t>?.</a:t>
            </a:r>
            <a:endParaRPr lang="en-US" sz="2400" b="1" i="1" dirty="0">
              <a:solidFill>
                <a:srgbClr val="00B0F0"/>
              </a:solidFill>
              <a:latin typeface="Arial" pitchFamily="34" charset="0"/>
              <a:cs typeface="Arial"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68"/>
          <p:cNvSpPr>
            <a:spLocks noChangeArrowheads="1"/>
          </p:cNvSpPr>
          <p:nvPr/>
        </p:nvSpPr>
        <p:spPr bwMode="auto">
          <a:xfrm>
            <a:off x="0" y="105822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070225" algn="ctr"/>
                <a:tab pos="3305175" algn="l"/>
              </a:tabLst>
            </a:pP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đường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nét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hoạ</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tiết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kiểu</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dáng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19" descr="https://tech12h.com/sites/default/files/styles/inbody400/public/anh_chup_man_hinh_2021-03-12_luc_22.07.29.png?itok=p34fsOxX"/>
          <p:cNvPicPr/>
          <p:nvPr/>
        </p:nvPicPr>
        <p:blipFill>
          <a:blip r:embed="rId2">
            <a:extLst>
              <a:ext uri="{28A0092B-C50C-407E-A947-70E740481C1C}">
                <a14:useLocalDpi xmlns:a14="http://schemas.microsoft.com/office/drawing/2010/main" val="0"/>
              </a:ext>
            </a:extLst>
          </a:blip>
          <a:srcRect/>
          <a:stretch>
            <a:fillRect/>
          </a:stretch>
        </p:blipFill>
        <p:spPr bwMode="auto">
          <a:xfrm>
            <a:off x="474133" y="1524000"/>
            <a:ext cx="7984067" cy="4800600"/>
          </a:xfrm>
          <a:prstGeom prst="rect">
            <a:avLst/>
          </a:prstGeom>
          <a:noFill/>
          <a:ln>
            <a:noFill/>
          </a:ln>
        </p:spPr>
      </p:pic>
    </p:spTree>
    <p:extLst>
      <p:ext uri="{BB962C8B-B14F-4D97-AF65-F5344CB8AC3E}">
        <p14:creationId xmlns:p14="http://schemas.microsoft.com/office/powerpoint/2010/main" val="25161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nodePh="1">
                                  <p:stCondLst>
                                    <p:cond delay="0"/>
                                  </p:stCondLst>
                                  <p:endCondLst>
                                    <p:cond evt="begin" delay="0">
                                      <p:tn val="25"/>
                                    </p:cond>
                                  </p:end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nodePh="1">
                                  <p:stCondLst>
                                    <p:cond delay="0"/>
                                  </p:stCondLst>
                                  <p:endCondLst>
                                    <p:cond evt="begin" delay="0">
                                      <p:tn val="30"/>
                                    </p:cond>
                                  </p:end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3" grpId="0"/>
      <p:bldP spid="9" grpId="0"/>
      <p:bldP spid="10" grpId="0"/>
      <p:bldP spid="11"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4199004"/>
              </p:ext>
            </p:extLst>
          </p:nvPr>
        </p:nvGraphicFramePr>
        <p:xfrm>
          <a:off x="609600" y="1142999"/>
          <a:ext cx="7543800" cy="3817462"/>
        </p:xfrm>
        <a:graphic>
          <a:graphicData uri="http://schemas.openxmlformats.org/drawingml/2006/table">
            <a:tbl>
              <a:tblPr/>
              <a:tblGrid>
                <a:gridCol w="1570751"/>
                <a:gridCol w="5973049"/>
              </a:tblGrid>
              <a:tr h="477183">
                <a:tc>
                  <a:txBody>
                    <a:bodyPr/>
                    <a:lstStyle/>
                    <a:p>
                      <a:pPr algn="just" fontAlgn="t"/>
                      <a:r>
                        <a:rPr lang="vi-VN">
                          <a:solidFill>
                            <a:srgbClr val="000000"/>
                          </a:solidFill>
                          <a:effectLst/>
                          <a:latin typeface="inherit"/>
                        </a:rPr>
                        <a:t>Hình </a:t>
                      </a:r>
                      <a:endParaRPr lang="vi-VN">
                        <a:solidFill>
                          <a:srgbClr val="000000"/>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latin typeface="inherit"/>
                        </a:rPr>
                        <a:t>Dáng người</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183">
                <a:tc>
                  <a:txBody>
                    <a:bodyPr/>
                    <a:lstStyle/>
                    <a:p>
                      <a:pPr algn="just" fontAlgn="t"/>
                      <a:r>
                        <a:rPr lang="vi-VN">
                          <a:solidFill>
                            <a:srgbClr val="000000"/>
                          </a:solidFill>
                          <a:effectLst/>
                          <a:latin typeface="inherit"/>
                        </a:rPr>
                        <a:t>a</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latin typeface="inherit"/>
                        </a:rPr>
                        <a:t>Khiến người trở nên đầy đặn hơn</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183">
                <a:tc>
                  <a:txBody>
                    <a:bodyPr/>
                    <a:lstStyle/>
                    <a:p>
                      <a:pPr algn="just" fontAlgn="t"/>
                      <a:r>
                        <a:rPr lang="vi-VN" dirty="0">
                          <a:solidFill>
                            <a:srgbClr val="000000"/>
                          </a:solidFill>
                          <a:effectLst/>
                          <a:latin typeface="inherit"/>
                        </a:rPr>
                        <a:t>b</a:t>
                      </a:r>
                      <a:endParaRPr lang="vi-VN" dirty="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latin typeface="inherit"/>
                        </a:rPr>
                        <a:t>Khiến người trở lên gầy hơn,</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365">
                <a:tc>
                  <a:txBody>
                    <a:bodyPr/>
                    <a:lstStyle/>
                    <a:p>
                      <a:pPr algn="just" fontAlgn="t"/>
                      <a:r>
                        <a:rPr lang="vi-VN">
                          <a:solidFill>
                            <a:srgbClr val="000000"/>
                          </a:solidFill>
                          <a:effectLst/>
                          <a:latin typeface="inherit"/>
                        </a:rPr>
                        <a:t>c</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latin typeface="inherit"/>
                        </a:rPr>
                        <a:t>Khiến người trở lên gầy hơn, và người dài hơn.</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365">
                <a:tc>
                  <a:txBody>
                    <a:bodyPr/>
                    <a:lstStyle/>
                    <a:p>
                      <a:pPr algn="just" fontAlgn="t"/>
                      <a:r>
                        <a:rPr lang="vi-VN">
                          <a:solidFill>
                            <a:srgbClr val="000000"/>
                          </a:solidFill>
                          <a:effectLst/>
                          <a:latin typeface="inherit"/>
                        </a:rPr>
                        <a:t>d</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latin typeface="inherit"/>
                        </a:rPr>
                        <a:t> Khiến người trở nên đầy đặn hơn, ngắn hơn.</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183">
                <a:tc>
                  <a:txBody>
                    <a:bodyPr/>
                    <a:lstStyle/>
                    <a:p>
                      <a:pPr algn="just" fontAlgn="t"/>
                      <a:r>
                        <a:rPr lang="vi-VN">
                          <a:solidFill>
                            <a:srgbClr val="000000"/>
                          </a:solidFill>
                          <a:effectLst/>
                          <a:latin typeface="inherit"/>
                        </a:rPr>
                        <a:t>e</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latin typeface="inherit"/>
                        </a:rPr>
                        <a:t>Khiến người trở nên đầy đặn hơn.</a:t>
                      </a:r>
                      <a:endParaRPr lang="vi-VN" dirty="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32452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762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LUYỆN TẬP</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228600" y="588131"/>
            <a:ext cx="8686800" cy="602221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B0F0"/>
              </a:solidFill>
              <a:latin typeface="Arial" pitchFamily="34" charset="0"/>
              <a:cs typeface="Arial" pitchFamily="34" charset="0"/>
            </a:endParaRPr>
          </a:p>
        </p:txBody>
      </p:sp>
      <p:sp>
        <p:nvSpPr>
          <p:cNvPr id="12" name="TextBox 11"/>
          <p:cNvSpPr txBox="1"/>
          <p:nvPr/>
        </p:nvSpPr>
        <p:spPr>
          <a:xfrm>
            <a:off x="474133" y="588131"/>
            <a:ext cx="8065264" cy="830997"/>
          </a:xfrm>
          <a:prstGeom prst="rect">
            <a:avLst/>
          </a:prstGeom>
          <a:noFill/>
        </p:spPr>
        <p:txBody>
          <a:bodyPr wrap="square" rtlCol="0">
            <a:spAutoFit/>
          </a:bodyPr>
          <a:lstStyle/>
          <a:p>
            <a:r>
              <a:rPr lang="vi-VN" sz="2400" b="1" dirty="0">
                <a:solidFill>
                  <a:srgbClr val="00B0F0"/>
                </a:solidFill>
                <a:latin typeface="Arial" pitchFamily="34" charset="0"/>
                <a:cs typeface="Arial" pitchFamily="34" charset="0"/>
              </a:rPr>
              <a:t>Bài tập </a:t>
            </a:r>
            <a:r>
              <a:rPr lang="en-US" sz="2400" b="1" dirty="0" smtClean="0">
                <a:solidFill>
                  <a:srgbClr val="00B0F0"/>
                </a:solidFill>
                <a:latin typeface="Arial" pitchFamily="34" charset="0"/>
                <a:cs typeface="Arial" pitchFamily="34" charset="0"/>
              </a:rPr>
              <a:t>2</a:t>
            </a:r>
            <a:r>
              <a:rPr lang="vi-VN" sz="2400" b="1" dirty="0" smtClean="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Em</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hãy</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giải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thích</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vì</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sao</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những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bộ</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trang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phục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dưới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đây</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không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nên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mặc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để</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học</a:t>
            </a:r>
            <a:endParaRPr lang="en-US" sz="2400" b="1" i="1" dirty="0">
              <a:solidFill>
                <a:srgbClr val="00B0F0"/>
              </a:solidFill>
              <a:latin typeface="Arial" pitchFamily="34" charset="0"/>
              <a:cs typeface="Arial"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68"/>
          <p:cNvSpPr>
            <a:spLocks noChangeArrowheads="1"/>
          </p:cNvSpPr>
          <p:nvPr/>
        </p:nvSpPr>
        <p:spPr bwMode="auto">
          <a:xfrm>
            <a:off x="0" y="105822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070225" algn="ctr"/>
                <a:tab pos="3305175" algn="l"/>
              </a:tabLst>
            </a:pP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đường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nét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hoạ</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tiết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kiểu</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dáng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4" descr="https://tech12h.com/sites/default/files/styles/inbody400/public/anh_chup_man_hinh_2021-03-12_luc_22.07.38.png?itok=2dbGAPe7"/>
          <p:cNvPicPr/>
          <p:nvPr/>
        </p:nvPicPr>
        <p:blipFill>
          <a:blip r:embed="rId2">
            <a:extLst>
              <a:ext uri="{28A0092B-C50C-407E-A947-70E740481C1C}">
                <a14:useLocalDpi xmlns:a14="http://schemas.microsoft.com/office/drawing/2010/main" val="0"/>
              </a:ext>
            </a:extLst>
          </a:blip>
          <a:srcRect/>
          <a:stretch>
            <a:fillRect/>
          </a:stretch>
        </p:blipFill>
        <p:spPr bwMode="auto">
          <a:xfrm>
            <a:off x="474133" y="1676400"/>
            <a:ext cx="8136467" cy="4572000"/>
          </a:xfrm>
          <a:prstGeom prst="rect">
            <a:avLst/>
          </a:prstGeom>
          <a:noFill/>
          <a:ln>
            <a:noFill/>
          </a:ln>
        </p:spPr>
      </p:pic>
    </p:spTree>
    <p:extLst>
      <p:ext uri="{BB962C8B-B14F-4D97-AF65-F5344CB8AC3E}">
        <p14:creationId xmlns:p14="http://schemas.microsoft.com/office/powerpoint/2010/main" val="29382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vi-VN" dirty="0" smtClean="0"/>
              <a:t>-Những </a:t>
            </a:r>
            <a:r>
              <a:rPr lang="vi-VN" dirty="0"/>
              <a:t>bộ trang phục đã cho không nên mặc để đi học vì những bộ trang phục này không đồng bộ, phù hợp với trang phục đi tiệc hoặc đi chơi hơn. Trang phục đi học phải nghiêm túc và đồng bộ hơn.</a:t>
            </a:r>
          </a:p>
          <a:p>
            <a:pPr marL="0" indent="0">
              <a:buNone/>
            </a:pPr>
            <a:r>
              <a:rPr lang="vi-VN" dirty="0"/>
              <a:t/>
            </a:r>
            <a:br>
              <a:rPr lang="vi-VN" dirty="0"/>
            </a:br>
            <a:endParaRPr lang="vi-VN" dirty="0"/>
          </a:p>
        </p:txBody>
      </p:sp>
    </p:spTree>
    <p:extLst>
      <p:ext uri="{BB962C8B-B14F-4D97-AF65-F5344CB8AC3E}">
        <p14:creationId xmlns:p14="http://schemas.microsoft.com/office/powerpoint/2010/main" val="3426061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2" name="TextBox 1"/>
          <p:cNvSpPr txBox="1"/>
          <p:nvPr/>
        </p:nvSpPr>
        <p:spPr>
          <a:xfrm>
            <a:off x="3648420" y="174434"/>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KHỞI ĐỘNG</a:t>
            </a:r>
            <a:endParaRPr lang="en-US" sz="2800" b="1" dirty="0">
              <a:solidFill>
                <a:srgbClr val="FF0000"/>
              </a:solidFill>
              <a:latin typeface="Arial" pitchFamily="34" charset="0"/>
              <a:cs typeface="Arial" pitchFamily="34" charset="0"/>
            </a:endParaRPr>
          </a:p>
        </p:txBody>
      </p:sp>
      <p:sp>
        <p:nvSpPr>
          <p:cNvPr id="3" name="Cloud Callout 2"/>
          <p:cNvSpPr/>
          <p:nvPr/>
        </p:nvSpPr>
        <p:spPr>
          <a:xfrm>
            <a:off x="76201" y="457201"/>
            <a:ext cx="2514599" cy="6172200"/>
          </a:xfrm>
          <a:prstGeom prst="cloudCallout">
            <a:avLst>
              <a:gd name="adj1" fmla="val 72240"/>
              <a:gd name="adj2" fmla="val 3844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Người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phụ</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nữ</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trên</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mặc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trang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phục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đã</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phù</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hợp</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chưa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Giải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thích</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vì</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sao</a:t>
            </a:r>
            <a:r>
              <a:rPr lang="en-US" sz="2400" b="1" dirty="0">
                <a:solidFill>
                  <a:schemeClr val="tx1"/>
                </a:solidFill>
                <a:latin typeface="Arial" pitchFamily="34" charset="0"/>
                <a:cs typeface="Arial" pitchFamily="34" charset="0"/>
              </a:rPr>
              <a:t>?</a:t>
            </a: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descr="C:\Users\USER\Desktop\h--1--1476349296-width580height545.jpg"/>
          <p:cNvPicPr/>
          <p:nvPr/>
        </p:nvPicPr>
        <p:blipFill>
          <a:blip r:embed="rId2">
            <a:extLst>
              <a:ext uri="{28A0092B-C50C-407E-A947-70E740481C1C}">
                <a14:useLocalDpi xmlns:a14="http://schemas.microsoft.com/office/drawing/2010/main" val="0"/>
              </a:ext>
            </a:extLst>
          </a:blip>
          <a:srcRect/>
          <a:stretch>
            <a:fillRect/>
          </a:stretch>
        </p:blipFill>
        <p:spPr bwMode="auto">
          <a:xfrm>
            <a:off x="2895600" y="762000"/>
            <a:ext cx="5791200" cy="5791200"/>
          </a:xfrm>
          <a:prstGeom prst="rect">
            <a:avLst/>
          </a:prstGeom>
          <a:noFill/>
          <a:ln>
            <a:noFill/>
          </a:ln>
        </p:spPr>
      </p:pic>
    </p:spTree>
    <p:extLst>
      <p:ext uri="{BB962C8B-B14F-4D97-AF65-F5344CB8AC3E}">
        <p14:creationId xmlns:p14="http://schemas.microsoft.com/office/powerpoint/2010/main" val="27218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762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LUYỆN TẬP</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228600" y="588131"/>
            <a:ext cx="8686800" cy="602221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B0F0"/>
              </a:solidFill>
              <a:latin typeface="Arial" pitchFamily="34" charset="0"/>
              <a:cs typeface="Arial" pitchFamily="34" charset="0"/>
            </a:endParaRPr>
          </a:p>
        </p:txBody>
      </p:sp>
      <p:sp>
        <p:nvSpPr>
          <p:cNvPr id="12" name="TextBox 11"/>
          <p:cNvSpPr txBox="1"/>
          <p:nvPr/>
        </p:nvSpPr>
        <p:spPr>
          <a:xfrm>
            <a:off x="474133" y="588131"/>
            <a:ext cx="8065264" cy="830997"/>
          </a:xfrm>
          <a:prstGeom prst="rect">
            <a:avLst/>
          </a:prstGeom>
          <a:noFill/>
        </p:spPr>
        <p:txBody>
          <a:bodyPr wrap="square" rtlCol="0">
            <a:spAutoFit/>
          </a:bodyPr>
          <a:lstStyle/>
          <a:p>
            <a:r>
              <a:rPr lang="vi-VN" sz="2400" b="1" dirty="0">
                <a:solidFill>
                  <a:srgbClr val="00B0F0"/>
                </a:solidFill>
                <a:latin typeface="Arial" pitchFamily="34" charset="0"/>
                <a:cs typeface="Arial" pitchFamily="34" charset="0"/>
              </a:rPr>
              <a:t>Bài tập </a:t>
            </a:r>
            <a:r>
              <a:rPr lang="en-US" sz="2400" b="1" dirty="0">
                <a:solidFill>
                  <a:srgbClr val="00B0F0"/>
                </a:solidFill>
                <a:latin typeface="Arial" pitchFamily="34" charset="0"/>
                <a:cs typeface="Arial" pitchFamily="34" charset="0"/>
              </a:rPr>
              <a:t>3</a:t>
            </a:r>
            <a:r>
              <a:rPr lang="vi-VN" sz="2400" b="1" dirty="0" smtClean="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Mỗi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loại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trang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phục</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dưới</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đây</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phù</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hợp</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cho</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từng</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hoàn</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cảnh</a:t>
            </a:r>
            <a:r>
              <a:rPr lang="en-US" sz="2400" b="1" dirty="0">
                <a:solidFill>
                  <a:srgbClr val="00B0F0"/>
                </a:solidFill>
                <a:latin typeface="Arial" pitchFamily="34" charset="0"/>
                <a:cs typeface="Arial" pitchFamily="34" charset="0"/>
              </a:rPr>
              <a:t> </a:t>
            </a:r>
            <a:r>
              <a:rPr lang="en-US" sz="2400" b="1" dirty="0" err="1">
                <a:solidFill>
                  <a:srgbClr val="00B0F0"/>
                </a:solidFill>
                <a:latin typeface="Arial" pitchFamily="34" charset="0"/>
                <a:cs typeface="Arial" pitchFamily="34" charset="0"/>
              </a:rPr>
              <a:t>nào</a:t>
            </a:r>
            <a:endParaRPr lang="en-US" sz="2400" b="1" i="1" dirty="0">
              <a:solidFill>
                <a:srgbClr val="00B0F0"/>
              </a:solidFill>
              <a:latin typeface="Arial" pitchFamily="34" charset="0"/>
              <a:cs typeface="Arial"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0" y="5362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0" y="661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68"/>
          <p:cNvSpPr>
            <a:spLocks noChangeArrowheads="1"/>
          </p:cNvSpPr>
          <p:nvPr/>
        </p:nvSpPr>
        <p:spPr bwMode="auto">
          <a:xfrm>
            <a:off x="0" y="105822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070225" algn="ctr"/>
                <a:tab pos="3305175" algn="l"/>
              </a:tabLst>
            </a:pP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đường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nét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hoạ</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tiết</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Ảnh</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hưởng</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của</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kiểu</a:t>
            </a:r>
            <a:r>
              <a:rPr kumimoji="0" lang="en-US" sz="1100" b="0" i="0" u="none" strike="noStrike" cap="none" normalizeH="0" baseline="0" dirty="0" smtClean="0">
                <a:ln>
                  <a:noFill/>
                </a:ln>
                <a:solidFill>
                  <a:schemeClr val="tx1"/>
                </a:solidFill>
                <a:effectLst/>
                <a:latin typeface="Arial" pitchFamily="34" charset="0"/>
                <a:ea typeface="Tahoma"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ea typeface="Tahoma" pitchFamily="34" charset="0"/>
                <a:cs typeface="Arial" pitchFamily="34" charset="0"/>
              </a:rPr>
              <a:t>dáng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16" descr="https://tech12h.com/sites/default/files/styles/inbody400/public/anh_chup_man_hinh_2021-03-12_luc_22.07.48.png?itok=sYGEU5p9"/>
          <p:cNvPicPr/>
          <p:nvPr/>
        </p:nvPicPr>
        <p:blipFill>
          <a:blip r:embed="rId2">
            <a:extLst>
              <a:ext uri="{28A0092B-C50C-407E-A947-70E740481C1C}">
                <a14:useLocalDpi xmlns:a14="http://schemas.microsoft.com/office/drawing/2010/main" val="0"/>
              </a:ext>
            </a:extLst>
          </a:blip>
          <a:srcRect/>
          <a:stretch>
            <a:fillRect/>
          </a:stretch>
        </p:blipFill>
        <p:spPr bwMode="auto">
          <a:xfrm>
            <a:off x="474133" y="1524000"/>
            <a:ext cx="8065264" cy="4876800"/>
          </a:xfrm>
          <a:prstGeom prst="rect">
            <a:avLst/>
          </a:prstGeom>
          <a:noFill/>
          <a:ln>
            <a:noFill/>
          </a:ln>
        </p:spPr>
      </p:pic>
    </p:spTree>
    <p:extLst>
      <p:ext uri="{BB962C8B-B14F-4D97-AF65-F5344CB8AC3E}">
        <p14:creationId xmlns:p14="http://schemas.microsoft.com/office/powerpoint/2010/main" val="64125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nodePh="1">
                                  <p:stCondLst>
                                    <p:cond delay="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3" grpId="0"/>
      <p:bldP spid="9" grpId="0"/>
      <p:bldP spid="10" grpId="0"/>
      <p:bldP spid="11"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6942799"/>
              </p:ext>
            </p:extLst>
          </p:nvPr>
        </p:nvGraphicFramePr>
        <p:xfrm>
          <a:off x="762000" y="1752599"/>
          <a:ext cx="7315200" cy="3886200"/>
        </p:xfrm>
        <a:graphic>
          <a:graphicData uri="http://schemas.openxmlformats.org/drawingml/2006/table">
            <a:tbl>
              <a:tblPr/>
              <a:tblGrid>
                <a:gridCol w="3137493"/>
                <a:gridCol w="4177707"/>
              </a:tblGrid>
              <a:tr h="777240">
                <a:tc>
                  <a:txBody>
                    <a:bodyPr/>
                    <a:lstStyle/>
                    <a:p>
                      <a:pPr algn="just" fontAlgn="t"/>
                      <a:r>
                        <a:rPr lang="vi-VN" b="1" dirty="0">
                          <a:solidFill>
                            <a:srgbClr val="000000"/>
                          </a:solidFill>
                          <a:effectLst/>
                          <a:latin typeface="inherit"/>
                        </a:rPr>
                        <a:t>Trang phục</a:t>
                      </a:r>
                      <a:endParaRPr lang="vi-VN" dirty="0">
                        <a:solidFill>
                          <a:srgbClr val="000000"/>
                        </a:solidFill>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b="1">
                          <a:solidFill>
                            <a:srgbClr val="000000"/>
                          </a:solidFill>
                          <a:effectLst/>
                          <a:latin typeface="inherit"/>
                        </a:rPr>
                        <a:t>Hoàn cảnh</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240">
                <a:tc>
                  <a:txBody>
                    <a:bodyPr/>
                    <a:lstStyle/>
                    <a:p>
                      <a:pPr algn="just" fontAlgn="t"/>
                      <a:r>
                        <a:rPr lang="vi-VN" dirty="0">
                          <a:solidFill>
                            <a:srgbClr val="000000"/>
                          </a:solidFill>
                          <a:effectLst/>
                          <a:latin typeface="inherit"/>
                        </a:rPr>
                        <a:t>a</a:t>
                      </a:r>
                      <a:endParaRPr lang="vi-VN" dirty="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latin typeface="inherit"/>
                        </a:rPr>
                        <a:t>Lao động</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240">
                <a:tc>
                  <a:txBody>
                    <a:bodyPr/>
                    <a:lstStyle/>
                    <a:p>
                      <a:pPr algn="just" fontAlgn="t"/>
                      <a:r>
                        <a:rPr lang="vi-VN">
                          <a:solidFill>
                            <a:srgbClr val="000000"/>
                          </a:solidFill>
                          <a:effectLst/>
                          <a:latin typeface="inherit"/>
                        </a:rPr>
                        <a:t>b</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latin typeface="inherit"/>
                        </a:rPr>
                        <a:t>Đi chơi</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240">
                <a:tc>
                  <a:txBody>
                    <a:bodyPr/>
                    <a:lstStyle/>
                    <a:p>
                      <a:pPr algn="just" fontAlgn="t"/>
                      <a:r>
                        <a:rPr lang="vi-VN">
                          <a:solidFill>
                            <a:srgbClr val="000000"/>
                          </a:solidFill>
                          <a:effectLst/>
                          <a:latin typeface="inherit"/>
                        </a:rPr>
                        <a:t>c</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latin typeface="inherit"/>
                        </a:rPr>
                        <a:t>Đi thể thao</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240">
                <a:tc>
                  <a:txBody>
                    <a:bodyPr/>
                    <a:lstStyle/>
                    <a:p>
                      <a:pPr algn="just" fontAlgn="t"/>
                      <a:r>
                        <a:rPr lang="vi-VN">
                          <a:solidFill>
                            <a:srgbClr val="000000"/>
                          </a:solidFill>
                          <a:effectLst/>
                          <a:latin typeface="inherit"/>
                        </a:rPr>
                        <a:t>d</a:t>
                      </a:r>
                      <a:endParaRPr lang="vi-VN">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latin typeface="inherit"/>
                        </a:rPr>
                        <a:t>Đi làm văn phòng</a:t>
                      </a:r>
                      <a:endParaRPr lang="vi-VN" dirty="0">
                        <a:solidFill>
                          <a:srgbClr val="000000"/>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6229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049111" cy="27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3733800"/>
            <a:ext cx="8001000" cy="1200329"/>
          </a:xfrm>
          <a:prstGeom prst="rect">
            <a:avLst/>
          </a:prstGeom>
          <a:solidFill>
            <a:schemeClr val="accent2">
              <a:lumMod val="40000"/>
              <a:lumOff val="60000"/>
            </a:schemeClr>
          </a:solidFill>
        </p:spPr>
        <p:txBody>
          <a:bodyPr wrap="square">
            <a:spAutoFit/>
          </a:bodyPr>
          <a:lstStyle/>
          <a:p>
            <a:pPr algn="ctr"/>
            <a:r>
              <a:rPr lang="vi-VN" dirty="0" smtClean="0"/>
              <a:t>-Có </a:t>
            </a:r>
            <a:r>
              <a:rPr lang="vi-VN" dirty="0"/>
              <a:t>một số quần áo như hình trên, em có thể kết hợp thành 10 bộ quần </a:t>
            </a:r>
            <a:r>
              <a:rPr lang="vi-VN" dirty="0" smtClean="0"/>
              <a:t>áo.</a:t>
            </a:r>
          </a:p>
          <a:p>
            <a:r>
              <a:rPr lang="vi-VN" dirty="0" smtClean="0"/>
              <a:t>  -Chọn 3 bộ mà em thích  trên giấy A4, và tô màu</a:t>
            </a:r>
          </a:p>
          <a:p>
            <a:pPr algn="ctr"/>
            <a:r>
              <a:rPr lang="vi-VN" dirty="0"/>
              <a:t/>
            </a:r>
            <a:br>
              <a:rPr lang="vi-VN" dirty="0"/>
            </a:br>
            <a:endParaRPr lang="vi-VN" dirty="0"/>
          </a:p>
        </p:txBody>
      </p:sp>
    </p:spTree>
    <p:extLst>
      <p:ext uri="{BB962C8B-B14F-4D97-AF65-F5344CB8AC3E}">
        <p14:creationId xmlns:p14="http://schemas.microsoft.com/office/powerpoint/2010/main" val="1228539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7292972" cy="340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4162425"/>
            <a:ext cx="5029200" cy="1200329"/>
          </a:xfrm>
          <a:prstGeom prst="rect">
            <a:avLst/>
          </a:prstGeom>
          <a:solidFill>
            <a:schemeClr val="accent2">
              <a:lumMod val="40000"/>
              <a:lumOff val="60000"/>
            </a:schemeClr>
          </a:solidFill>
        </p:spPr>
        <p:txBody>
          <a:bodyPr wrap="square">
            <a:spAutoFit/>
          </a:bodyPr>
          <a:lstStyle/>
          <a:p>
            <a:r>
              <a:rPr lang="vi-VN" dirty="0"/>
              <a:t>- Nylon, lụa tơ tầm (soie/silk) vị trí nhiệt 1 chấm</a:t>
            </a:r>
          </a:p>
          <a:p>
            <a:r>
              <a:rPr lang="vi-VN" dirty="0"/>
              <a:t>- Len (laine/wool), vị trí nhiệt 2 chấm</a:t>
            </a:r>
          </a:p>
          <a:p>
            <a:r>
              <a:rPr lang="vi-VN" dirty="0"/>
              <a:t>- Bông (contton, conton) vị trí nhiệt 3 chấm</a:t>
            </a:r>
          </a:p>
          <a:p>
            <a:r>
              <a:rPr lang="vi-VN" dirty="0"/>
              <a:t>- Lanh (lin/linen), vị trí max.</a:t>
            </a:r>
          </a:p>
        </p:txBody>
      </p:sp>
    </p:spTree>
    <p:extLst>
      <p:ext uri="{BB962C8B-B14F-4D97-AF65-F5344CB8AC3E}">
        <p14:creationId xmlns:p14="http://schemas.microsoft.com/office/powerpoint/2010/main" val="795331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smtClean="0"/>
              <a:t>Câu 1: Để tạo cảm giác gầy đi và cao lên, ta nên chọn vải may và trang phục có đặc điểm nào sau đây?</a:t>
            </a:r>
            <a:endParaRPr lang="vi-VN" sz="2800" dirty="0"/>
          </a:p>
        </p:txBody>
      </p:sp>
      <p:sp>
        <p:nvSpPr>
          <p:cNvPr id="3" name="Content Placeholder 2"/>
          <p:cNvSpPr>
            <a:spLocks noGrp="1"/>
          </p:cNvSpPr>
          <p:nvPr>
            <p:ph idx="1"/>
          </p:nvPr>
        </p:nvSpPr>
        <p:spPr/>
        <p:txBody>
          <a:bodyPr/>
          <a:lstStyle/>
          <a:p>
            <a:r>
              <a:rPr lang="vi-VN" dirty="0" smtClean="0"/>
              <a:t>A. Màu đen, kẻ sọc dọc, vải trơn</a:t>
            </a:r>
          </a:p>
          <a:p>
            <a:r>
              <a:rPr lang="vi-VN" dirty="0" smtClean="0"/>
              <a:t>B. Màu xanh đen, kẻ sọc ngang, mặt vải phẳng</a:t>
            </a:r>
          </a:p>
          <a:p>
            <a:r>
              <a:rPr lang="vi-VN" dirty="0" smtClean="0"/>
              <a:t>C. Màu trắng, hoa to, Mặt vải bóng láng</a:t>
            </a:r>
          </a:p>
          <a:p>
            <a:r>
              <a:rPr lang="vi-VN" dirty="0" smtClean="0"/>
              <a:t>D. Màu vàng nhạt, hoa nhỏ, mặt vải thô</a:t>
            </a:r>
            <a:endParaRPr lang="vi-VN" dirty="0"/>
          </a:p>
        </p:txBody>
      </p:sp>
    </p:spTree>
    <p:extLst>
      <p:ext uri="{BB962C8B-B14F-4D97-AF65-F5344CB8AC3E}">
        <p14:creationId xmlns:p14="http://schemas.microsoft.com/office/powerpoint/2010/main" val="6393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smtClean="0"/>
              <a:t>Câu 2: Người lơn tuổi nên chọn vải và kiểu may trang phục nào sau đây?</a:t>
            </a:r>
            <a:endParaRPr lang="vi-VN" sz="2800" dirty="0"/>
          </a:p>
        </p:txBody>
      </p:sp>
      <p:sp>
        <p:nvSpPr>
          <p:cNvPr id="3" name="Content Placeholder 2"/>
          <p:cNvSpPr>
            <a:spLocks noGrp="1"/>
          </p:cNvSpPr>
          <p:nvPr>
            <p:ph idx="1"/>
          </p:nvPr>
        </p:nvSpPr>
        <p:spPr/>
        <p:txBody>
          <a:bodyPr/>
          <a:lstStyle/>
          <a:p>
            <a:r>
              <a:rPr lang="vi-VN" dirty="0" smtClean="0"/>
              <a:t>A. Vải màu tối kiểu ôm sát</a:t>
            </a:r>
          </a:p>
          <a:p>
            <a:r>
              <a:rPr lang="vi-VN" dirty="0" smtClean="0"/>
              <a:t>B. Vải màu tối, kiểu may trang nhã , lịch sự</a:t>
            </a:r>
          </a:p>
          <a:p>
            <a:r>
              <a:rPr lang="vi-VN" dirty="0" smtClean="0"/>
              <a:t>C. Vải màu sặc sở, kiểu may hiện đại</a:t>
            </a:r>
          </a:p>
          <a:p>
            <a:r>
              <a:rPr lang="vi-VN" dirty="0" smtClean="0"/>
              <a:t>D. Vải màu tươi sáng , kiểu may cầu kì phức tạp</a:t>
            </a:r>
            <a:endParaRPr lang="vi-VN" dirty="0"/>
          </a:p>
        </p:txBody>
      </p:sp>
    </p:spTree>
    <p:extLst>
      <p:ext uri="{BB962C8B-B14F-4D97-AF65-F5344CB8AC3E}">
        <p14:creationId xmlns:p14="http://schemas.microsoft.com/office/powerpoint/2010/main" val="358731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22" y="134957"/>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VẬN DỤNG</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304800" y="914400"/>
            <a:ext cx="8686800" cy="2667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FF"/>
                </a:solidFill>
                <a:latin typeface="Arial" pitchFamily="34" charset="0"/>
                <a:cs typeface="Arial" pitchFamily="34" charset="0"/>
              </a:rPr>
              <a:t> 1</a:t>
            </a:r>
            <a:r>
              <a:rPr lang="en-US" sz="2400"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Mô</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tả</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bộ</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trang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phục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chơi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phù</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hợp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với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vóc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dáng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của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em</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a:p>
            <a:r>
              <a:rPr lang="vi-VN" sz="2400" b="1" dirty="0" smtClean="0">
                <a:solidFill>
                  <a:srgbClr val="0000FF"/>
                </a:solidFill>
                <a:latin typeface="Arial" pitchFamily="34" charset="0"/>
                <a:cs typeface="Arial" pitchFamily="34" charset="0"/>
              </a:rPr>
              <a:t>Ghi </a:t>
            </a:r>
            <a:r>
              <a:rPr lang="vi-VN" sz="2400" b="1" dirty="0">
                <a:solidFill>
                  <a:srgbClr val="0000FF"/>
                </a:solidFill>
                <a:latin typeface="Arial" pitchFamily="34" charset="0"/>
                <a:cs typeface="Arial" pitchFamily="34" charset="0"/>
              </a:rPr>
              <a:t>trên giấy A4. Giờ sau nộp lại cho GV.</a:t>
            </a:r>
          </a:p>
        </p:txBody>
      </p:sp>
    </p:spTree>
    <p:extLst>
      <p:ext uri="{BB962C8B-B14F-4D97-AF65-F5344CB8AC3E}">
        <p14:creationId xmlns:p14="http://schemas.microsoft.com/office/powerpoint/2010/main" val="27955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descr="C:\Users\USER\AppData\Local\Temp\FineReader11.00\media\image68.jpeg"/>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6172199" cy="2895600"/>
          </a:xfrm>
          <a:prstGeom prst="rect">
            <a:avLst/>
          </a:prstGeom>
          <a:noFill/>
          <a:ln>
            <a:noFill/>
          </a:ln>
        </p:spPr>
      </p:pic>
      <p:pic>
        <p:nvPicPr>
          <p:cNvPr id="8" name="Picture 12" descr="Description: C:\Users\USER\AppData\Local\Temp\FineReader11.00\media\image7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1828800" cy="29898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Description: C:\Users\USER\AppData\Local\Temp\FineReader11.00\media\image7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476108"/>
            <a:ext cx="1828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Description: C:\Users\USER\AppData\Local\Temp\FineReader11.00\media\image7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20636"/>
            <a:ext cx="1219200" cy="28510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599" y="3534998"/>
            <a:ext cx="1524000" cy="2676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971800"/>
            <a:ext cx="6248400" cy="584775"/>
          </a:xfrm>
          <a:prstGeom prst="rect">
            <a:avLst/>
          </a:prstGeom>
          <a:noFill/>
        </p:spPr>
        <p:txBody>
          <a:bodyPr wrap="square" rtlCol="0">
            <a:spAutoFit/>
          </a:bodyPr>
          <a:lstStyle/>
          <a:p>
            <a:r>
              <a:rPr lang="en-US" sz="1400" b="1" i="1" dirty="0" err="1">
                <a:latin typeface="Arial" pitchFamily="34" charset="0"/>
                <a:cs typeface="Arial" pitchFamily="34" charset="0"/>
              </a:rPr>
              <a:t>Sử</a:t>
            </a:r>
            <a:r>
              <a:rPr lang="en-US" sz="1400" b="1" i="1" dirty="0">
                <a:latin typeface="Arial" pitchFamily="34" charset="0"/>
                <a:cs typeface="Arial" pitchFamily="34" charset="0"/>
              </a:rPr>
              <a:t> </a:t>
            </a:r>
            <a:r>
              <a:rPr lang="en-US" sz="1400" b="1" i="1" dirty="0" err="1">
                <a:latin typeface="Arial" pitchFamily="34" charset="0"/>
                <a:cs typeface="Arial" pitchFamily="34" charset="0"/>
              </a:rPr>
              <a:t>dụng</a:t>
            </a:r>
            <a:r>
              <a:rPr lang="en-US" sz="1400" b="1" i="1" dirty="0">
                <a:latin typeface="Arial" pitchFamily="34" charset="0"/>
                <a:cs typeface="Arial" pitchFamily="34" charset="0"/>
              </a:rPr>
              <a:t> </a:t>
            </a:r>
            <a:r>
              <a:rPr lang="en-US" sz="1400" b="1" i="1" dirty="0" err="1">
                <a:latin typeface="Arial" pitchFamily="34" charset="0"/>
                <a:cs typeface="Arial" pitchFamily="34" charset="0"/>
              </a:rPr>
              <a:t>trang</a:t>
            </a:r>
            <a:r>
              <a:rPr lang="en-US" sz="1400" b="1" i="1" dirty="0">
                <a:latin typeface="Arial" pitchFamily="34" charset="0"/>
                <a:cs typeface="Arial" pitchFamily="34" charset="0"/>
              </a:rPr>
              <a:t> </a:t>
            </a:r>
            <a:r>
              <a:rPr lang="en-US" sz="1400" b="1" i="1" dirty="0" err="1">
                <a:latin typeface="Arial" pitchFamily="34" charset="0"/>
                <a:cs typeface="Arial" pitchFamily="34" charset="0"/>
              </a:rPr>
              <a:t>phục</a:t>
            </a:r>
            <a:r>
              <a:rPr lang="en-US" sz="1400" b="1" i="1" dirty="0">
                <a:latin typeface="Arial" pitchFamily="34" charset="0"/>
                <a:cs typeface="Arial" pitchFamily="34" charset="0"/>
              </a:rPr>
              <a:t> </a:t>
            </a:r>
            <a:r>
              <a:rPr lang="en-US" sz="1400" b="1" i="1" dirty="0" err="1">
                <a:latin typeface="Arial" pitchFamily="34" charset="0"/>
                <a:cs typeface="Arial" pitchFamily="34" charset="0"/>
              </a:rPr>
              <a:t>có</a:t>
            </a:r>
            <a:r>
              <a:rPr lang="en-US" sz="1400" b="1" i="1" dirty="0">
                <a:latin typeface="Arial" pitchFamily="34" charset="0"/>
                <a:cs typeface="Arial" pitchFamily="34" charset="0"/>
              </a:rPr>
              <a:t> </a:t>
            </a:r>
            <a:r>
              <a:rPr lang="en-US" sz="1400" b="1" i="1" dirty="0" err="1">
                <a:latin typeface="Arial" pitchFamily="34" charset="0"/>
                <a:cs typeface="Arial" pitchFamily="34" charset="0"/>
              </a:rPr>
              <a:t>cùng</a:t>
            </a:r>
            <a:r>
              <a:rPr lang="en-US" sz="1400" b="1" i="1" dirty="0">
                <a:latin typeface="Arial" pitchFamily="34" charset="0"/>
                <a:cs typeface="Arial" pitchFamily="34" charset="0"/>
              </a:rPr>
              <a:t> </a:t>
            </a:r>
            <a:r>
              <a:rPr lang="en-US" sz="1400" b="1" i="1" dirty="0" err="1">
                <a:latin typeface="Arial" pitchFamily="34" charset="0"/>
                <a:cs typeface="Arial" pitchFamily="34" charset="0"/>
              </a:rPr>
              <a:t>kiểu</a:t>
            </a:r>
            <a:r>
              <a:rPr lang="en-US" sz="1400" b="1" i="1" dirty="0">
                <a:latin typeface="Arial" pitchFamily="34" charset="0"/>
                <a:cs typeface="Arial" pitchFamily="34" charset="0"/>
              </a:rPr>
              <a:t> may </a:t>
            </a:r>
            <a:r>
              <a:rPr lang="en-US" sz="1400" b="1" i="1" dirty="0" err="1">
                <a:latin typeface="Arial" pitchFamily="34" charset="0"/>
                <a:cs typeface="Arial" pitchFamily="34" charset="0"/>
              </a:rPr>
              <a:t>nhưng</a:t>
            </a:r>
            <a:r>
              <a:rPr lang="en-US" sz="1400" b="1" i="1" dirty="0">
                <a:latin typeface="Arial" pitchFamily="34" charset="0"/>
                <a:cs typeface="Arial" pitchFamily="34" charset="0"/>
              </a:rPr>
              <a:t> </a:t>
            </a:r>
            <a:r>
              <a:rPr lang="en-US" sz="1400" b="1" i="1" dirty="0" err="1">
                <a:latin typeface="Arial" pitchFamily="34" charset="0"/>
                <a:cs typeface="Arial" pitchFamily="34" charset="0"/>
              </a:rPr>
              <a:t>màu</a:t>
            </a:r>
            <a:r>
              <a:rPr lang="en-US" sz="1400" b="1" i="1" dirty="0">
                <a:latin typeface="Arial" pitchFamily="34" charset="0"/>
                <a:cs typeface="Arial" pitchFamily="34" charset="0"/>
              </a:rPr>
              <a:t> </a:t>
            </a:r>
            <a:r>
              <a:rPr lang="en-US" sz="1400" b="1" i="1" dirty="0" err="1">
                <a:latin typeface="Arial" pitchFamily="34" charset="0"/>
                <a:cs typeface="Arial" pitchFamily="34" charset="0"/>
              </a:rPr>
              <a:t>sắc</a:t>
            </a:r>
            <a:r>
              <a:rPr lang="en-US" sz="1400" b="1" i="1" dirty="0">
                <a:latin typeface="Arial" pitchFamily="34" charset="0"/>
                <a:cs typeface="Arial" pitchFamily="34" charset="0"/>
              </a:rPr>
              <a:t>, </a:t>
            </a:r>
            <a:r>
              <a:rPr lang="en-US" sz="1400" b="1" i="1" dirty="0" err="1">
                <a:latin typeface="Arial" pitchFamily="34" charset="0"/>
                <a:cs typeface="Arial" pitchFamily="34" charset="0"/>
              </a:rPr>
              <a:t>hoa</a:t>
            </a:r>
            <a:r>
              <a:rPr lang="en-US" sz="1400" b="1" i="1" dirty="0">
                <a:latin typeface="Arial" pitchFamily="34" charset="0"/>
                <a:cs typeface="Arial" pitchFamily="34" charset="0"/>
              </a:rPr>
              <a:t> </a:t>
            </a:r>
            <a:r>
              <a:rPr lang="en-US" sz="1400" b="1" i="1" dirty="0" err="1">
                <a:latin typeface="Arial" pitchFamily="34" charset="0"/>
                <a:cs typeface="Arial" pitchFamily="34" charset="0"/>
              </a:rPr>
              <a:t>văn</a:t>
            </a:r>
            <a:r>
              <a:rPr lang="en-US" sz="1400" b="1" i="1" dirty="0">
                <a:latin typeface="Arial" pitchFamily="34" charset="0"/>
                <a:cs typeface="Arial" pitchFamily="34" charset="0"/>
              </a:rPr>
              <a:t> </a:t>
            </a:r>
            <a:r>
              <a:rPr lang="en-US" sz="1400" b="1" i="1" dirty="0" err="1">
                <a:latin typeface="Arial" pitchFamily="34" charset="0"/>
                <a:cs typeface="Arial" pitchFamily="34" charset="0"/>
              </a:rPr>
              <a:t>khác</a:t>
            </a:r>
            <a:endParaRPr lang="en-US" sz="1400" b="1" dirty="0">
              <a:latin typeface="Arial" pitchFamily="34" charset="0"/>
              <a:cs typeface="Arial" pitchFamily="34" charset="0"/>
            </a:endParaRPr>
          </a:p>
          <a:p>
            <a:endParaRPr lang="en-US" dirty="0"/>
          </a:p>
        </p:txBody>
      </p:sp>
      <p:sp>
        <p:nvSpPr>
          <p:cNvPr id="12" name="TextBox 11"/>
          <p:cNvSpPr txBox="1"/>
          <p:nvPr/>
        </p:nvSpPr>
        <p:spPr>
          <a:xfrm>
            <a:off x="152400" y="6418817"/>
            <a:ext cx="6629400" cy="307777"/>
          </a:xfrm>
          <a:prstGeom prst="rect">
            <a:avLst/>
          </a:prstGeom>
          <a:noFill/>
        </p:spPr>
        <p:txBody>
          <a:bodyPr wrap="square" rtlCol="0">
            <a:spAutoFit/>
          </a:bodyPr>
          <a:lstStyle/>
          <a:p>
            <a:r>
              <a:rPr lang="en-US" sz="1400" b="1" i="1" dirty="0" err="1">
                <a:latin typeface="Arial" pitchFamily="34" charset="0"/>
                <a:cs typeface="Arial" pitchFamily="34" charset="0"/>
              </a:rPr>
              <a:t>Sử</a:t>
            </a:r>
            <a:r>
              <a:rPr lang="en-US" sz="1400" b="1" i="1" dirty="0">
                <a:latin typeface="Arial" pitchFamily="34" charset="0"/>
                <a:cs typeface="Arial" pitchFamily="34" charset="0"/>
              </a:rPr>
              <a:t> </a:t>
            </a:r>
            <a:r>
              <a:rPr lang="en-US" sz="1400" b="1" i="1" dirty="0" err="1">
                <a:latin typeface="Arial" pitchFamily="34" charset="0"/>
                <a:cs typeface="Arial" pitchFamily="34" charset="0"/>
              </a:rPr>
              <a:t>dụng</a:t>
            </a:r>
            <a:r>
              <a:rPr lang="en-US" sz="1400" b="1" i="1" dirty="0">
                <a:latin typeface="Arial" pitchFamily="34" charset="0"/>
                <a:cs typeface="Arial" pitchFamily="34" charset="0"/>
              </a:rPr>
              <a:t> </a:t>
            </a:r>
            <a:r>
              <a:rPr lang="en-US" sz="1400" b="1" i="1" dirty="0" err="1">
                <a:latin typeface="Arial" pitchFamily="34" charset="0"/>
                <a:cs typeface="Arial" pitchFamily="34" charset="0"/>
              </a:rPr>
              <a:t>trang</a:t>
            </a:r>
            <a:r>
              <a:rPr lang="en-US" sz="1400" b="1" i="1" dirty="0">
                <a:latin typeface="Arial" pitchFamily="34" charset="0"/>
                <a:cs typeface="Arial" pitchFamily="34" charset="0"/>
              </a:rPr>
              <a:t> </a:t>
            </a:r>
            <a:r>
              <a:rPr lang="en-US" sz="1400" b="1" i="1" dirty="0" err="1">
                <a:latin typeface="Arial" pitchFamily="34" charset="0"/>
                <a:cs typeface="Arial" pitchFamily="34" charset="0"/>
              </a:rPr>
              <a:t>phục</a:t>
            </a:r>
            <a:r>
              <a:rPr lang="en-US" sz="1400" b="1" i="1" dirty="0">
                <a:latin typeface="Arial" pitchFamily="34" charset="0"/>
                <a:cs typeface="Arial" pitchFamily="34" charset="0"/>
              </a:rPr>
              <a:t> </a:t>
            </a:r>
            <a:r>
              <a:rPr lang="en-US" sz="1400" b="1" i="1" dirty="0" err="1">
                <a:latin typeface="Arial" pitchFamily="34" charset="0"/>
                <a:cs typeface="Arial" pitchFamily="34" charset="0"/>
              </a:rPr>
              <a:t>có</a:t>
            </a:r>
            <a:r>
              <a:rPr lang="en-US" sz="1400" b="1" i="1" dirty="0">
                <a:latin typeface="Arial" pitchFamily="34" charset="0"/>
                <a:cs typeface="Arial" pitchFamily="34" charset="0"/>
              </a:rPr>
              <a:t> </a:t>
            </a:r>
            <a:r>
              <a:rPr lang="en-US" sz="1400" b="1" i="1" dirty="0" err="1">
                <a:latin typeface="Arial" pitchFamily="34" charset="0"/>
                <a:cs typeface="Arial" pitchFamily="34" charset="0"/>
              </a:rPr>
              <a:t>cùng</a:t>
            </a:r>
            <a:r>
              <a:rPr lang="en-US" sz="1400" b="1" i="1" dirty="0">
                <a:latin typeface="Arial" pitchFamily="34" charset="0"/>
                <a:cs typeface="Arial" pitchFamily="34" charset="0"/>
              </a:rPr>
              <a:t> </a:t>
            </a:r>
            <a:r>
              <a:rPr lang="en-US" sz="1400" b="1" i="1" dirty="0" err="1">
                <a:latin typeface="Arial" pitchFamily="34" charset="0"/>
                <a:cs typeface="Arial" pitchFamily="34" charset="0"/>
              </a:rPr>
              <a:t>màu</a:t>
            </a:r>
            <a:r>
              <a:rPr lang="en-US" sz="1400" b="1" i="1" dirty="0">
                <a:latin typeface="Arial" pitchFamily="34" charset="0"/>
                <a:cs typeface="Arial" pitchFamily="34" charset="0"/>
              </a:rPr>
              <a:t> </a:t>
            </a:r>
            <a:r>
              <a:rPr lang="en-US" sz="1400" b="1" i="1" dirty="0" err="1">
                <a:latin typeface="Arial" pitchFamily="34" charset="0"/>
                <a:cs typeface="Arial" pitchFamily="34" charset="0"/>
              </a:rPr>
              <a:t>sắc</a:t>
            </a:r>
            <a:r>
              <a:rPr lang="en-US" sz="1400" b="1" i="1" dirty="0">
                <a:latin typeface="Arial" pitchFamily="34" charset="0"/>
                <a:cs typeface="Arial" pitchFamily="34" charset="0"/>
              </a:rPr>
              <a:t> </a:t>
            </a:r>
            <a:r>
              <a:rPr lang="en-US" sz="1400" b="1" i="1" dirty="0" err="1">
                <a:latin typeface="Arial" pitchFamily="34" charset="0"/>
                <a:cs typeface="Arial" pitchFamily="34" charset="0"/>
              </a:rPr>
              <a:t>nhưng</a:t>
            </a:r>
            <a:r>
              <a:rPr lang="en-US" sz="1400" b="1" i="1" dirty="0">
                <a:latin typeface="Arial" pitchFamily="34" charset="0"/>
                <a:cs typeface="Arial" pitchFamily="34" charset="0"/>
              </a:rPr>
              <a:t> </a:t>
            </a:r>
            <a:r>
              <a:rPr lang="en-US" sz="1400" b="1" i="1" dirty="0" err="1">
                <a:latin typeface="Arial" pitchFamily="34" charset="0"/>
                <a:cs typeface="Arial" pitchFamily="34" charset="0"/>
              </a:rPr>
              <a:t>kiểu</a:t>
            </a:r>
            <a:r>
              <a:rPr lang="en-US" sz="1400" b="1" i="1" dirty="0">
                <a:latin typeface="Arial" pitchFamily="34" charset="0"/>
                <a:cs typeface="Arial" pitchFamily="34" charset="0"/>
              </a:rPr>
              <a:t> </a:t>
            </a:r>
            <a:r>
              <a:rPr lang="en-US" sz="1400" b="1" i="1" dirty="0" err="1">
                <a:latin typeface="Arial" pitchFamily="34" charset="0"/>
                <a:cs typeface="Arial" pitchFamily="34" charset="0"/>
              </a:rPr>
              <a:t>dáng</a:t>
            </a:r>
            <a:r>
              <a:rPr lang="en-US" sz="1400" b="1" i="1" dirty="0">
                <a:latin typeface="Arial" pitchFamily="34" charset="0"/>
                <a:cs typeface="Arial" pitchFamily="34" charset="0"/>
              </a:rPr>
              <a:t> </a:t>
            </a:r>
            <a:r>
              <a:rPr lang="en-US" sz="1400" b="1" i="1" dirty="0" err="1">
                <a:latin typeface="Arial" pitchFamily="34" charset="0"/>
                <a:cs typeface="Arial" pitchFamily="34" charset="0"/>
              </a:rPr>
              <a:t>khác</a:t>
            </a:r>
            <a:r>
              <a:rPr lang="en-US" sz="1400" b="1" i="1" dirty="0">
                <a:latin typeface="Arial" pitchFamily="34" charset="0"/>
                <a:cs typeface="Arial" pitchFamily="34" charset="0"/>
              </a:rPr>
              <a:t> </a:t>
            </a:r>
            <a:r>
              <a:rPr lang="en-US" sz="1400" b="1" i="1" dirty="0" err="1">
                <a:latin typeface="Arial" pitchFamily="34" charset="0"/>
                <a:cs typeface="Arial" pitchFamily="34" charset="0"/>
              </a:rPr>
              <a:t>nhau</a:t>
            </a:r>
            <a:endParaRPr lang="en-US" sz="1400" b="1" dirty="0">
              <a:latin typeface="Arial" pitchFamily="34" charset="0"/>
              <a:cs typeface="Arial" pitchFamily="34" charset="0"/>
            </a:endParaRPr>
          </a:p>
        </p:txBody>
      </p:sp>
      <p:sp>
        <p:nvSpPr>
          <p:cNvPr id="13" name="Rectangular Callout 12"/>
          <p:cNvSpPr/>
          <p:nvPr/>
        </p:nvSpPr>
        <p:spPr>
          <a:xfrm>
            <a:off x="6248400" y="76199"/>
            <a:ext cx="2743200" cy="6496505"/>
          </a:xfrm>
          <a:prstGeom prst="wedgeRectCallout">
            <a:avLst>
              <a:gd name="adj1" fmla="val -59104"/>
              <a:gd name="adj2" fmla="val -5031"/>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000FF"/>
                </a:solidFill>
                <a:latin typeface="Arial" pitchFamily="34" charset="0"/>
                <a:cs typeface="Arial" pitchFamily="34" charset="0"/>
              </a:rPr>
              <a:t>GV chia </a:t>
            </a:r>
            <a:r>
              <a:rPr lang="en-US" sz="2000" b="1" dirty="0" err="1">
                <a:solidFill>
                  <a:srgbClr val="0000FF"/>
                </a:solidFill>
                <a:latin typeface="Arial" pitchFamily="34" charset="0"/>
                <a:cs typeface="Arial" pitchFamily="34" charset="0"/>
              </a:rPr>
              <a:t>lớp</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thành</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các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nhóm</a:t>
            </a:r>
            <a:r>
              <a:rPr lang="en-US" sz="2000" b="1" dirty="0">
                <a:solidFill>
                  <a:srgbClr val="0000FF"/>
                </a:solidFill>
                <a:latin typeface="Arial" pitchFamily="34" charset="0"/>
                <a:cs typeface="Arial" pitchFamily="34" charset="0"/>
              </a:rPr>
              <a:t> (8HS/1 </a:t>
            </a:r>
            <a:r>
              <a:rPr lang="en-US" sz="2000" b="1" dirty="0" err="1">
                <a:solidFill>
                  <a:srgbClr val="0000FF"/>
                </a:solidFill>
                <a:latin typeface="Arial" pitchFamily="34" charset="0"/>
                <a:cs typeface="Arial" pitchFamily="34" charset="0"/>
              </a:rPr>
              <a:t>nhóm</a:t>
            </a:r>
            <a:r>
              <a:rPr lang="en-US" sz="2000" b="1" dirty="0">
                <a:solidFill>
                  <a:srgbClr val="0000FF"/>
                </a:solidFill>
                <a:latin typeface="Arial" pitchFamily="34" charset="0"/>
                <a:cs typeface="Arial" pitchFamily="34" charset="0"/>
              </a:rPr>
              <a:t>)</a:t>
            </a:r>
          </a:p>
          <a:p>
            <a:r>
              <a:rPr lang="en-US" sz="2000" b="1" dirty="0">
                <a:solidFill>
                  <a:srgbClr val="0000FF"/>
                </a:solidFill>
                <a:latin typeface="Arial" pitchFamily="34" charset="0"/>
                <a:cs typeface="Arial" pitchFamily="34" charset="0"/>
              </a:rPr>
              <a:t>GV </a:t>
            </a:r>
            <a:r>
              <a:rPr lang="en-US" sz="2000" b="1" dirty="0" err="1">
                <a:solidFill>
                  <a:srgbClr val="0000FF"/>
                </a:solidFill>
                <a:latin typeface="Arial" pitchFamily="34" charset="0"/>
                <a:cs typeface="Arial" pitchFamily="34" charset="0"/>
              </a:rPr>
              <a:t>phát</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cho</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mỗi</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nhóm</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các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phiếu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mầu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có</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ghi</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các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cụm</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từ</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về</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chất</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liệu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kiểu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dáng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màu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sắc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đường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nét</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họa</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tiết</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ảnh</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hưởng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đến</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vóc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dáng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người</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mặc</a:t>
            </a:r>
            <a:r>
              <a:rPr lang="en-US" sz="2000" b="1" dirty="0">
                <a:solidFill>
                  <a:srgbClr val="0000FF"/>
                </a:solidFill>
                <a:latin typeface="Arial" pitchFamily="34" charset="0"/>
                <a:cs typeface="Arial" pitchFamily="34" charset="0"/>
              </a:rPr>
              <a:t>. GV </a:t>
            </a:r>
            <a:r>
              <a:rPr lang="en-US" sz="2000" b="1" dirty="0" err="1">
                <a:solidFill>
                  <a:srgbClr val="0000FF"/>
                </a:solidFill>
                <a:latin typeface="Arial" pitchFamily="34" charset="0"/>
                <a:cs typeface="Arial" pitchFamily="34" charset="0"/>
              </a:rPr>
              <a:t>yêu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cầu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các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nhóm</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sắp</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xếp</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đúng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các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ảnh</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hưởng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của</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chất</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liệu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kiểu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dáng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màu</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sắc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đường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nét</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họa</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tiết</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ảnh</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hưởng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đến</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vóc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dáng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người</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mặc</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Thời</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gian</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thảo</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luận</a:t>
            </a:r>
            <a:r>
              <a:rPr lang="en-US" sz="2000" b="1" dirty="0">
                <a:solidFill>
                  <a:srgbClr val="0000FF"/>
                </a:solidFill>
                <a:latin typeface="Arial" pitchFamily="34" charset="0"/>
                <a:cs typeface="Arial" pitchFamily="34" charset="0"/>
              </a:rPr>
              <a:t> 2 </a:t>
            </a:r>
            <a:r>
              <a:rPr lang="en-US" sz="2000" b="1" dirty="0" err="1">
                <a:solidFill>
                  <a:srgbClr val="0000FF"/>
                </a:solidFill>
                <a:latin typeface="Arial" pitchFamily="34" charset="0"/>
                <a:cs typeface="Arial" pitchFamily="34" charset="0"/>
              </a:rPr>
              <a:t>phút</a:t>
            </a:r>
            <a:r>
              <a:rPr lang="en-US" sz="2000" b="1" dirty="0">
                <a:solidFill>
                  <a:srgbClr val="0000FF"/>
                </a:solidFill>
                <a:latin typeface="Arial" pitchFamily="34" charset="0"/>
                <a:cs typeface="Arial" pitchFamily="34" charset="0"/>
              </a:rPr>
              <a:t>.</a:t>
            </a:r>
          </a:p>
        </p:txBody>
      </p:sp>
    </p:spTree>
    <p:extLst>
      <p:ext uri="{BB962C8B-B14F-4D97-AF65-F5344CB8AC3E}">
        <p14:creationId xmlns:p14="http://schemas.microsoft.com/office/powerpoint/2010/main" val="197260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wheel(1)">
                                      <p:cBhvr>
                                        <p:cTn id="49" dur="2000"/>
                                        <p:tgtEl>
                                          <p:spTgt spid="13">
                                            <p:txEl>
                                              <p:pRg st="0" end="0"/>
                                            </p:txEl>
                                          </p:spTgt>
                                        </p:tgtEl>
                                      </p:cBhvr>
                                    </p:animEffect>
                                  </p:childTnLst>
                                </p:cTn>
                              </p:par>
                              <p:par>
                                <p:cTn id="50" presetID="21" presetClass="entr" presetSubtype="1" fill="hold" nodeType="with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wheel(1)">
                                      <p:cBhvr>
                                        <p:cTn id="5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58433111"/>
              </p:ext>
            </p:extLst>
          </p:nvPr>
        </p:nvGraphicFramePr>
        <p:xfrm>
          <a:off x="304800" y="457200"/>
          <a:ext cx="8229599" cy="3072384"/>
        </p:xfrm>
        <a:graphic>
          <a:graphicData uri="http://schemas.openxmlformats.org/drawingml/2006/table">
            <a:tbl>
              <a:tblPr firstRow="1" firstCol="1" bandRow="1">
                <a:tableStyleId>{5C22544A-7EE6-4342-B048-85BDC9FD1C3A}</a:tableStyleId>
              </a:tblPr>
              <a:tblGrid>
                <a:gridCol w="2256520"/>
                <a:gridCol w="3229525"/>
                <a:gridCol w="2743554"/>
              </a:tblGrid>
              <a:tr h="0">
                <a:tc>
                  <a:txBody>
                    <a:bodyPr/>
                    <a:lstStyle/>
                    <a:p>
                      <a:pPr algn="ctr">
                        <a:lnSpc>
                          <a:spcPct val="120000"/>
                        </a:lnSpc>
                        <a:spcAft>
                          <a:spcPts val="0"/>
                        </a:spcAft>
                      </a:pPr>
                      <a:r>
                        <a:rPr lang="en-US" sz="2400" dirty="0" err="1">
                          <a:effectLst/>
                          <a:latin typeface="Arial" pitchFamily="34" charset="0"/>
                          <a:cs typeface="Arial" pitchFamily="34" charset="0"/>
                        </a:rPr>
                        <a:t>Đặc</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điểm</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pPr>
                      <a:r>
                        <a:rPr lang="en-US" sz="2400">
                          <a:effectLst/>
                          <a:latin typeface="Arial" pitchFamily="34" charset="0"/>
                          <a:cs typeface="Arial" pitchFamily="34" charset="0"/>
                        </a:rPr>
                        <a:t>Tạo cảm giác gầy đi cao lên</a:t>
                      </a:r>
                      <a:endParaRPr lang="en-US" sz="240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pPr>
                      <a:r>
                        <a:rPr lang="en-US" sz="2400">
                          <a:effectLst/>
                          <a:latin typeface="Arial" pitchFamily="34" charset="0"/>
                          <a:cs typeface="Arial" pitchFamily="34" charset="0"/>
                        </a:rPr>
                        <a:t>Tạo cảm giác béo ra thấp xuống</a:t>
                      </a:r>
                      <a:endParaRPr lang="en-US" sz="240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pPr>
                      <a:r>
                        <a:rPr lang="en-US" sz="2400" dirty="0" err="1">
                          <a:effectLst/>
                          <a:latin typeface="Arial" pitchFamily="34" charset="0"/>
                          <a:cs typeface="Arial" pitchFamily="34" charset="0"/>
                        </a:rPr>
                        <a:t>Chất</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liệu</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400">
                          <a:effectLst/>
                          <a:latin typeface="Arial" pitchFamily="34" charset="0"/>
                          <a:cs typeface="Arial" pitchFamily="34" charset="0"/>
                        </a:rPr>
                        <a:t> </a:t>
                      </a:r>
                      <a:endParaRPr lang="en-US" sz="240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pPr>
                      <a:r>
                        <a:rPr lang="en-US" sz="2400">
                          <a:effectLst/>
                          <a:latin typeface="Arial" pitchFamily="34" charset="0"/>
                          <a:cs typeface="Arial" pitchFamily="34" charset="0"/>
                        </a:rPr>
                        <a:t>Kiểu dáng</a:t>
                      </a:r>
                      <a:endParaRPr lang="en-US" sz="240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400">
                          <a:effectLst/>
                          <a:latin typeface="Arial" pitchFamily="34" charset="0"/>
                          <a:cs typeface="Arial" pitchFamily="34" charset="0"/>
                        </a:rPr>
                        <a:t> </a:t>
                      </a:r>
                      <a:endParaRPr lang="en-US" sz="240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pPr>
                      <a:r>
                        <a:rPr lang="en-US" sz="2400">
                          <a:effectLst/>
                          <a:latin typeface="Arial" pitchFamily="34" charset="0"/>
                          <a:cs typeface="Arial" pitchFamily="34" charset="0"/>
                        </a:rPr>
                        <a:t>Màu sắc</a:t>
                      </a:r>
                      <a:endParaRPr lang="en-US" sz="240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pPr>
                      <a:r>
                        <a:rPr lang="en-US" sz="2400">
                          <a:effectLst/>
                          <a:latin typeface="Arial" pitchFamily="34" charset="0"/>
                          <a:cs typeface="Arial" pitchFamily="34" charset="0"/>
                        </a:rPr>
                        <a:t>Đường nét, họa tiết</a:t>
                      </a:r>
                      <a:endParaRPr lang="en-US" sz="240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400">
                          <a:effectLst/>
                          <a:latin typeface="Arial" pitchFamily="34" charset="0"/>
                          <a:cs typeface="Arial" pitchFamily="34" charset="0"/>
                        </a:rPr>
                        <a:t> </a:t>
                      </a:r>
                      <a:endParaRPr lang="en-US" sz="240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r>
            </a:tbl>
          </a:graphicData>
        </a:graphic>
      </p:graphicFrame>
      <p:sp>
        <p:nvSpPr>
          <p:cNvPr id="5" name="TextBox 4"/>
          <p:cNvSpPr txBox="1"/>
          <p:nvPr/>
        </p:nvSpPr>
        <p:spPr>
          <a:xfrm>
            <a:off x="228600" y="3657600"/>
            <a:ext cx="8610600" cy="1200329"/>
          </a:xfrm>
          <a:prstGeom prst="rect">
            <a:avLst/>
          </a:prstGeom>
          <a:noFill/>
        </p:spPr>
        <p:txBody>
          <a:bodyPr wrap="square" rtlCol="0">
            <a:spAutoFit/>
          </a:bodyPr>
          <a:lstStyle/>
          <a:p>
            <a:r>
              <a:rPr lang="en-US" sz="2400" b="1" dirty="0">
                <a:solidFill>
                  <a:srgbClr val="FF0000"/>
                </a:solidFill>
                <a:latin typeface="Arial" pitchFamily="34" charset="0"/>
                <a:cs typeface="Arial" pitchFamily="34" charset="0"/>
              </a:rPr>
              <a:t>GV </a:t>
            </a:r>
            <a:r>
              <a:rPr lang="en-US" sz="2400" b="1" dirty="0" err="1">
                <a:solidFill>
                  <a:srgbClr val="FF0000"/>
                </a:solidFill>
                <a:latin typeface="Arial" pitchFamily="34" charset="0"/>
                <a:cs typeface="Arial" pitchFamily="34" charset="0"/>
              </a:rPr>
              <a:t>yêu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cầu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nhóm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dán</a:t>
            </a:r>
            <a:r>
              <a:rPr lang="en-US" sz="2400" b="1" dirty="0">
                <a:solidFill>
                  <a:srgbClr val="FF0000"/>
                </a:solidFill>
                <a:latin typeface="Arial" pitchFamily="34" charset="0"/>
                <a:cs typeface="Arial" pitchFamily="34" charset="0"/>
              </a:rPr>
              <a:t> ý </a:t>
            </a:r>
            <a:r>
              <a:rPr lang="en-US" sz="2400" b="1" dirty="0" err="1">
                <a:solidFill>
                  <a:srgbClr val="FF0000"/>
                </a:solidFill>
                <a:latin typeface="Arial" pitchFamily="34" charset="0"/>
                <a:cs typeface="Arial" pitchFamily="34" charset="0"/>
              </a:rPr>
              <a:t>kiến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của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mình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bảng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tương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ứng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với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từng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chất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liệu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kiểu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dáng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màu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sắc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đường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nét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hoa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ảnh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hưởng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tới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vóc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dáng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người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mặc</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294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125" y="47536"/>
            <a:ext cx="8153400" cy="36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4191000"/>
            <a:ext cx="7543800" cy="1200329"/>
          </a:xfrm>
          <a:prstGeom prst="rect">
            <a:avLst/>
          </a:prstGeom>
          <a:solidFill>
            <a:schemeClr val="accent2">
              <a:lumMod val="40000"/>
              <a:lumOff val="60000"/>
            </a:schemeClr>
          </a:solidFill>
        </p:spPr>
        <p:txBody>
          <a:bodyPr wrap="square">
            <a:spAutoFit/>
          </a:bodyPr>
          <a:lstStyle/>
          <a:p>
            <a:r>
              <a:rPr lang="vi-VN" dirty="0"/>
              <a:t>- Kiểu may dọc theo thân áo, vừa sát cơ thể, thẳng xuống tạo cảm giác thon gọn, cao lên. </a:t>
            </a:r>
          </a:p>
          <a:p>
            <a:r>
              <a:rPr lang="vi-VN" dirty="0"/>
              <a:t>- Kiểu may ngang thân áo, rộng, rút dún, xếp li, có bèo dún tạo cảm giác tròn đầy, thấp xuống.</a:t>
            </a:r>
          </a:p>
        </p:txBody>
      </p:sp>
      <p:sp>
        <p:nvSpPr>
          <p:cNvPr id="5" name="Rectangle 4"/>
          <p:cNvSpPr/>
          <p:nvPr/>
        </p:nvSpPr>
        <p:spPr>
          <a:xfrm>
            <a:off x="533400" y="5562600"/>
            <a:ext cx="7543800" cy="923330"/>
          </a:xfrm>
          <a:prstGeom prst="rect">
            <a:avLst/>
          </a:prstGeom>
          <a:solidFill>
            <a:schemeClr val="accent2">
              <a:lumMod val="40000"/>
              <a:lumOff val="60000"/>
            </a:schemeClr>
          </a:solidFill>
        </p:spPr>
        <p:txBody>
          <a:bodyPr wrap="square">
            <a:spAutoFit/>
          </a:bodyPr>
          <a:lstStyle/>
          <a:p>
            <a:r>
              <a:rPr lang="vi-VN" b="1" dirty="0"/>
              <a:t>- </a:t>
            </a:r>
            <a:r>
              <a:rPr lang="vi-VN" dirty="0"/>
              <a:t>Kiểu may vừa sát cơ thể, thẳng suông: tạo cảm giác thon gọn, cao lên.</a:t>
            </a:r>
          </a:p>
          <a:p>
            <a:r>
              <a:rPr lang="vi-VN" dirty="0"/>
              <a:t>- Kiểu may rộng, rút dún, xếp li có bèo dún: tạo cảm giác tròn đầy, thấp xuống.</a:t>
            </a:r>
          </a:p>
        </p:txBody>
      </p:sp>
    </p:spTree>
    <p:extLst>
      <p:ext uri="{BB962C8B-B14F-4D97-AF65-F5344CB8AC3E}">
        <p14:creationId xmlns:p14="http://schemas.microsoft.com/office/powerpoint/2010/main" val="8536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
          <p:cNvSpPr>
            <a:spLocks noChangeArrowheads="1"/>
          </p:cNvSpPr>
          <p:nvPr/>
        </p:nvSpPr>
        <p:spPr bwMode="auto">
          <a:xfrm>
            <a:off x="0"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Oval Callout 3"/>
          <p:cNvSpPr/>
          <p:nvPr/>
        </p:nvSpPr>
        <p:spPr>
          <a:xfrm>
            <a:off x="76200" y="533400"/>
            <a:ext cx="2133600" cy="5715000"/>
          </a:xfrm>
          <a:prstGeom prst="wedgeEllipseCallout">
            <a:avLst>
              <a:gd name="adj1" fmla="val 64790"/>
              <a:gd name="adj2" fmla="val -27492"/>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00FF"/>
                </a:solidFill>
                <a:latin typeface="Arial" pitchFamily="34" charset="0"/>
                <a:cs typeface="Arial" pitchFamily="34" charset="0"/>
              </a:rPr>
              <a:t>Nhận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xét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về</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kiểu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dáng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màu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sắc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của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mỗi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lứa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tuổi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Người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lớn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tuổi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trẻ</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em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thanh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thiếu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niên</a:t>
            </a:r>
            <a:endParaRPr lang="en-US" sz="2400" b="1" dirty="0">
              <a:solidFill>
                <a:srgbClr val="0000FF"/>
              </a:solidFill>
              <a:latin typeface="Arial" pitchFamily="34" charset="0"/>
              <a:cs typeface="Arial" pitchFamily="34" charset="0"/>
            </a:endParaRPr>
          </a:p>
        </p:txBody>
      </p:sp>
      <p:pic>
        <p:nvPicPr>
          <p:cNvPr id="8" name="Picture 7" descr="C:\Users\USER\AppData\Local\Temp\FineReader11.00\media\image74.jpeg"/>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57200"/>
            <a:ext cx="6477000" cy="5638800"/>
          </a:xfrm>
          <a:prstGeom prst="rect">
            <a:avLst/>
          </a:prstGeom>
          <a:noFill/>
          <a:ln>
            <a:noFill/>
          </a:ln>
        </p:spPr>
      </p:pic>
      <p:sp>
        <p:nvSpPr>
          <p:cNvPr id="5" name="TextBox 4"/>
          <p:cNvSpPr txBox="1"/>
          <p:nvPr/>
        </p:nvSpPr>
        <p:spPr>
          <a:xfrm>
            <a:off x="1143000" y="6248400"/>
            <a:ext cx="2819400" cy="338554"/>
          </a:xfrm>
          <a:prstGeom prst="rect">
            <a:avLst/>
          </a:prstGeom>
          <a:noFill/>
        </p:spPr>
        <p:txBody>
          <a:bodyPr wrap="square" rtlCol="0">
            <a:spAutoFit/>
          </a:bodyPr>
          <a:lstStyle/>
          <a:p>
            <a:r>
              <a:rPr lang="en-US" sz="1600" b="1" dirty="0" err="1" smtClean="0">
                <a:latin typeface="Arial" pitchFamily="34" charset="0"/>
                <a:cs typeface="Arial" pitchFamily="34" charset="0"/>
              </a:rPr>
              <a:t>Trang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phục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người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lớn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tuổi</a:t>
            </a:r>
            <a:endParaRPr lang="en-US" sz="1600" b="1" dirty="0">
              <a:latin typeface="Arial" pitchFamily="34" charset="0"/>
              <a:cs typeface="Arial" pitchFamily="34" charset="0"/>
            </a:endParaRPr>
          </a:p>
        </p:txBody>
      </p:sp>
      <p:sp>
        <p:nvSpPr>
          <p:cNvPr id="9" name="TextBox 8"/>
          <p:cNvSpPr txBox="1"/>
          <p:nvPr/>
        </p:nvSpPr>
        <p:spPr>
          <a:xfrm>
            <a:off x="4114800" y="6248400"/>
            <a:ext cx="1981200" cy="338554"/>
          </a:xfrm>
          <a:prstGeom prst="rect">
            <a:avLst/>
          </a:prstGeom>
          <a:noFill/>
        </p:spPr>
        <p:txBody>
          <a:bodyPr wrap="square" rtlCol="0">
            <a:spAutoFit/>
          </a:bodyPr>
          <a:lstStyle/>
          <a:p>
            <a:r>
              <a:rPr lang="en-US" sz="1600" b="1" dirty="0" err="1" smtClean="0">
                <a:latin typeface="Arial" pitchFamily="34" charset="0"/>
                <a:cs typeface="Arial" pitchFamily="34" charset="0"/>
              </a:rPr>
              <a:t>Trang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phục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trẻ</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em</a:t>
            </a:r>
            <a:endParaRPr lang="en-US" sz="1600" b="1" dirty="0">
              <a:latin typeface="Arial" pitchFamily="34" charset="0"/>
              <a:cs typeface="Arial" pitchFamily="34" charset="0"/>
            </a:endParaRPr>
          </a:p>
        </p:txBody>
      </p:sp>
      <p:sp>
        <p:nvSpPr>
          <p:cNvPr id="10" name="TextBox 9"/>
          <p:cNvSpPr txBox="1"/>
          <p:nvPr/>
        </p:nvSpPr>
        <p:spPr>
          <a:xfrm>
            <a:off x="6248400" y="6231523"/>
            <a:ext cx="2971800" cy="338554"/>
          </a:xfrm>
          <a:prstGeom prst="rect">
            <a:avLst/>
          </a:prstGeom>
          <a:noFill/>
        </p:spPr>
        <p:txBody>
          <a:bodyPr wrap="square" rtlCol="0">
            <a:spAutoFit/>
          </a:bodyPr>
          <a:lstStyle/>
          <a:p>
            <a:r>
              <a:rPr lang="en-US" sz="1600" b="1" dirty="0" err="1" smtClean="0">
                <a:latin typeface="Arial" pitchFamily="34" charset="0"/>
                <a:cs typeface="Arial" pitchFamily="34" charset="0"/>
              </a:rPr>
              <a:t>Trang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phục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thanh</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thiếu</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niên</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19475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01000" cy="343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259356914"/>
              </p:ext>
            </p:extLst>
          </p:nvPr>
        </p:nvGraphicFramePr>
        <p:xfrm>
          <a:off x="685800" y="4191000"/>
          <a:ext cx="7391400" cy="1920240"/>
        </p:xfrm>
        <a:graphic>
          <a:graphicData uri="http://schemas.openxmlformats.org/drawingml/2006/table">
            <a:tbl>
              <a:tblPr/>
              <a:tblGrid>
                <a:gridCol w="1772129"/>
                <a:gridCol w="3034422"/>
                <a:gridCol w="2584849"/>
              </a:tblGrid>
              <a:tr h="0">
                <a:tc>
                  <a:txBody>
                    <a:bodyPr/>
                    <a:lstStyle/>
                    <a:p>
                      <a:pPr algn="just" fontAlgn="t"/>
                      <a:r>
                        <a:rPr lang="vi-VN">
                          <a:solidFill>
                            <a:srgbClr val="000000"/>
                          </a:solidFill>
                          <a:effectLst/>
                        </a:rPr>
                        <a:t>Lứa tuổi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Màu sắc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Kiểu dáng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Người lớn tuổi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Màu sắc trang nhã, lịch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a:solidFill>
                            <a:srgbClr val="000000"/>
                          </a:solidFill>
                          <a:effectLst/>
                        </a:rPr>
                        <a:t>Kiểu may trang nhã, lịch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Trẻ 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Màu sắc tươi sáng, hoa văn sinh động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Kiểu may rộng rãi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t"/>
                      <a:r>
                        <a:rPr lang="vi-VN">
                          <a:solidFill>
                            <a:srgbClr val="000000"/>
                          </a:solidFill>
                          <a:effectLst/>
                        </a:rPr>
                        <a:t>Thanh thiếu niên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a:solidFill>
                            <a:srgbClr val="000000"/>
                          </a:solidFill>
                          <a:effectLst/>
                        </a:rPr>
                        <a:t>Hoa văn và màu sắc đa dạng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dirty="0">
                          <a:solidFill>
                            <a:srgbClr val="000000"/>
                          </a:solidFill>
                          <a:effectLst/>
                        </a:rPr>
                        <a:t>Phù hợp nhiều kiểu may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1804988" y="2903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300" b="0" i="0" u="none" strike="noStrike" cap="none" normalizeH="0" baseline="0" smtClean="0">
                <a:ln>
                  <a:noFill/>
                </a:ln>
                <a:solidFill>
                  <a:srgbClr val="000000"/>
                </a:solidFill>
                <a:effectLst/>
                <a:latin typeface="Open Sans"/>
                <a:cs typeface="Arial" pitchFamily="34" charset="0"/>
              </a:rPr>
              <a:t>Nhận xét về màu sắc, kiểu dáng trang phục mỗi lứa tuổi:</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5914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III/ Lựa chọn trang phục:</a:t>
            </a:r>
            <a:endParaRPr lang="vi-VN" dirty="0"/>
          </a:p>
        </p:txBody>
      </p:sp>
      <p:sp>
        <p:nvSpPr>
          <p:cNvPr id="3" name="Content Placeholder 2"/>
          <p:cNvSpPr>
            <a:spLocks noGrp="1"/>
          </p:cNvSpPr>
          <p:nvPr>
            <p:ph idx="1"/>
          </p:nvPr>
        </p:nvSpPr>
        <p:spPr/>
        <p:txBody>
          <a:bodyPr/>
          <a:lstStyle/>
          <a:p>
            <a:r>
              <a:rPr lang="vi-VN" b="1" dirty="0" smtClean="0"/>
              <a:t>2/</a:t>
            </a:r>
            <a:r>
              <a:rPr lang="da-DK" b="1" dirty="0" smtClean="0"/>
              <a:t>. </a:t>
            </a:r>
            <a:r>
              <a:rPr lang="da-DK" b="1" dirty="0"/>
              <a:t>Chọn trang phục phù hợp với lứa tuổi</a:t>
            </a:r>
            <a:endParaRPr lang="vi-VN" dirty="0"/>
          </a:p>
          <a:p>
            <a:r>
              <a:rPr lang="vi-VN" dirty="0"/>
              <a:t>+ Trẻ em: chọn loại vải mềm, dễ thấm mồ h</a:t>
            </a:r>
            <a:r>
              <a:rPr lang="da-DK" dirty="0"/>
              <a:t>ô</a:t>
            </a:r>
            <a:r>
              <a:rPr lang="vi-VN" dirty="0"/>
              <a:t>i, màu sắc tươi sáng, hoa văn sinh động, kiểu may rộng rãi;</a:t>
            </a:r>
          </a:p>
          <a:p>
            <a:r>
              <a:rPr lang="vi-VN" dirty="0"/>
              <a:t>+ Thanh thiếu niên: thích hợp với nhiều loại vâi, kiểu may, màu sắc và hoa văn;</a:t>
            </a:r>
          </a:p>
          <a:p>
            <a:r>
              <a:rPr lang="vi-VN" dirty="0"/>
              <a:t>+ Người lớn tuổi: màu sắc, hoa văn, kiểu may trang nhã, lịch sự.</a:t>
            </a:r>
          </a:p>
          <a:p>
            <a:endParaRPr lang="vi-VN" dirty="0"/>
          </a:p>
        </p:txBody>
      </p:sp>
      <p:pic>
        <p:nvPicPr>
          <p:cNvPr id="4" name="Picture 13" descr="loih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0075"/>
            <a:ext cx="9144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28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6705600" cy="461665"/>
          </a:xfrm>
          <a:prstGeom prst="rect">
            <a:avLst/>
          </a:prstGeom>
          <a:noFill/>
        </p:spPr>
        <p:txBody>
          <a:bodyPr wrap="square" rtlCol="0">
            <a:spAutoFit/>
          </a:bodyPr>
          <a:lstStyle/>
          <a:p>
            <a:r>
              <a:rPr lang="en-US" sz="2400" b="1" dirty="0" err="1" smtClean="0">
                <a:latin typeface="Arial" pitchFamily="34" charset="0"/>
                <a:cs typeface="Arial" pitchFamily="34" charset="0"/>
              </a:rPr>
              <a:t>Phiếu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học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tập</a:t>
            </a:r>
            <a:r>
              <a:rPr lang="en-US" sz="2400" b="1" dirty="0" smtClean="0">
                <a:latin typeface="Arial" pitchFamily="34" charset="0"/>
                <a:cs typeface="Arial" pitchFamily="34" charset="0"/>
              </a:rPr>
              <a:t> 1. Cho </a:t>
            </a:r>
            <a:r>
              <a:rPr lang="en-US" sz="2400" b="1" dirty="0" err="1" smtClean="0">
                <a:latin typeface="Arial" pitchFamily="34" charset="0"/>
                <a:cs typeface="Arial" pitchFamily="34" charset="0"/>
              </a:rPr>
              <a:t>hình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ảnh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dưới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đây</a:t>
            </a:r>
            <a:endParaRPr lang="en-US" sz="2400" b="1" dirty="0">
              <a:latin typeface="Arial" pitchFamily="34" charset="0"/>
              <a:cs typeface="Arial" pitchFamily="34" charset="0"/>
            </a:endParaRPr>
          </a:p>
        </p:txBody>
      </p:sp>
      <p:pic>
        <p:nvPicPr>
          <p:cNvPr id="5" name="Picture 4" descr="C:\Users\USER\AppData\Local\Temp\FineReader11.00\media\image75.jpeg"/>
          <p:cNvPicPr/>
          <p:nvPr/>
        </p:nvPicPr>
        <p:blipFill>
          <a:blip r:embed="rId2">
            <a:extLst>
              <a:ext uri="{28A0092B-C50C-407E-A947-70E740481C1C}">
                <a14:useLocalDpi xmlns:a14="http://schemas.microsoft.com/office/drawing/2010/main" val="0"/>
              </a:ext>
            </a:extLst>
          </a:blip>
          <a:srcRect/>
          <a:stretch>
            <a:fillRect/>
          </a:stretch>
        </p:blipFill>
        <p:spPr bwMode="auto">
          <a:xfrm>
            <a:off x="203238" y="609600"/>
            <a:ext cx="4521162" cy="4343400"/>
          </a:xfrm>
          <a:prstGeom prst="rect">
            <a:avLst/>
          </a:prstGeom>
          <a:noFill/>
          <a:ln>
            <a:noFill/>
          </a:ln>
        </p:spPr>
      </p:pic>
      <p:pic>
        <p:nvPicPr>
          <p:cNvPr id="6" name="Picture 5" descr="C:\Users\USER\Desktop\14-ao-dai-1488638791030.jpg"/>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37142"/>
            <a:ext cx="2133600" cy="4315858"/>
          </a:xfrm>
          <a:prstGeom prst="rect">
            <a:avLst/>
          </a:prstGeom>
          <a:noFill/>
          <a:ln>
            <a:noFill/>
          </a:ln>
        </p:spPr>
      </p:pic>
      <p:pic>
        <p:nvPicPr>
          <p:cNvPr id="7" name="Picture 6" descr="C:\Users\USER\Desktop\0-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37142"/>
            <a:ext cx="1752600" cy="4315858"/>
          </a:xfrm>
          <a:prstGeom prst="rect">
            <a:avLst/>
          </a:prstGeom>
          <a:noFill/>
          <a:ln>
            <a:noFill/>
          </a:ln>
        </p:spPr>
      </p:pic>
      <p:sp>
        <p:nvSpPr>
          <p:cNvPr id="8" name="TextBox 7"/>
          <p:cNvSpPr txBox="1"/>
          <p:nvPr/>
        </p:nvSpPr>
        <p:spPr>
          <a:xfrm>
            <a:off x="0" y="5074613"/>
            <a:ext cx="1524000" cy="276999"/>
          </a:xfrm>
          <a:prstGeom prst="rect">
            <a:avLst/>
          </a:prstGeom>
          <a:noFill/>
        </p:spPr>
        <p:txBody>
          <a:bodyPr wrap="square" rtlCol="0">
            <a:spAutoFit/>
          </a:bodyPr>
          <a:lstStyle/>
          <a:p>
            <a:r>
              <a:rPr lang="en-US" sz="1200" b="1" dirty="0" err="1" smtClean="0">
                <a:latin typeface="Arial" pitchFamily="34" charset="0"/>
                <a:cs typeface="Arial" pitchFamily="34" charset="0"/>
              </a:rPr>
              <a:t>Đồng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phục</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đi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học</a:t>
            </a:r>
            <a:endParaRPr lang="en-US" sz="1200" b="1" dirty="0">
              <a:latin typeface="Arial" pitchFamily="34" charset="0"/>
              <a:cs typeface="Arial" pitchFamily="34" charset="0"/>
            </a:endParaRPr>
          </a:p>
        </p:txBody>
      </p:sp>
      <p:sp>
        <p:nvSpPr>
          <p:cNvPr id="9" name="TextBox 8"/>
          <p:cNvSpPr txBox="1"/>
          <p:nvPr/>
        </p:nvSpPr>
        <p:spPr>
          <a:xfrm>
            <a:off x="1524000" y="5086220"/>
            <a:ext cx="1600200" cy="276999"/>
          </a:xfrm>
          <a:prstGeom prst="rect">
            <a:avLst/>
          </a:prstGeom>
          <a:noFill/>
        </p:spPr>
        <p:txBody>
          <a:bodyPr wrap="square" rtlCol="0">
            <a:spAutoFit/>
          </a:bodyPr>
          <a:lstStyle/>
          <a:p>
            <a:r>
              <a:rPr lang="en-US" sz="1200" b="1" dirty="0" err="1" smtClean="0">
                <a:latin typeface="Arial" pitchFamily="34" charset="0"/>
                <a:cs typeface="Arial" pitchFamily="34" charset="0"/>
              </a:rPr>
              <a:t>Trang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phục</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đi</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chơi</a:t>
            </a:r>
            <a:endParaRPr lang="en-US" sz="1200" b="1" dirty="0">
              <a:latin typeface="Arial" pitchFamily="34" charset="0"/>
              <a:cs typeface="Arial" pitchFamily="34" charset="0"/>
            </a:endParaRPr>
          </a:p>
        </p:txBody>
      </p:sp>
      <p:sp>
        <p:nvSpPr>
          <p:cNvPr id="10" name="TextBox 9"/>
          <p:cNvSpPr txBox="1"/>
          <p:nvPr/>
        </p:nvSpPr>
        <p:spPr>
          <a:xfrm>
            <a:off x="3124200" y="5070830"/>
            <a:ext cx="2133600" cy="307777"/>
          </a:xfrm>
          <a:prstGeom prst="rect">
            <a:avLst/>
          </a:prstGeom>
          <a:noFill/>
        </p:spPr>
        <p:txBody>
          <a:bodyPr wrap="square" rtlCol="0">
            <a:spAutoFit/>
          </a:bodyPr>
          <a:lstStyle/>
          <a:p>
            <a:r>
              <a:rPr lang="en-US" sz="1400" b="1" dirty="0" err="1" smtClean="0">
                <a:latin typeface="Arial" pitchFamily="34" charset="0"/>
                <a:cs typeface="Arial" pitchFamily="34" charset="0"/>
              </a:rPr>
              <a:t>Trang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phục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lao</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động</a:t>
            </a:r>
            <a:endParaRPr lang="en-US" sz="1400" b="1" dirty="0">
              <a:latin typeface="Arial" pitchFamily="34" charset="0"/>
              <a:cs typeface="Arial" pitchFamily="34" charset="0"/>
            </a:endParaRPr>
          </a:p>
        </p:txBody>
      </p:sp>
      <p:sp>
        <p:nvSpPr>
          <p:cNvPr id="11" name="TextBox 10"/>
          <p:cNvSpPr txBox="1"/>
          <p:nvPr/>
        </p:nvSpPr>
        <p:spPr>
          <a:xfrm>
            <a:off x="5029200" y="5031849"/>
            <a:ext cx="2133600" cy="307777"/>
          </a:xfrm>
          <a:prstGeom prst="rect">
            <a:avLst/>
          </a:prstGeom>
          <a:noFill/>
        </p:spPr>
        <p:txBody>
          <a:bodyPr wrap="square" rtlCol="0">
            <a:spAutoFit/>
          </a:bodyPr>
          <a:lstStyle/>
          <a:p>
            <a:r>
              <a:rPr lang="en-US" sz="1400" b="1" dirty="0" err="1" smtClean="0">
                <a:latin typeface="Arial" pitchFamily="34" charset="0"/>
                <a:cs typeface="Arial" pitchFamily="34" charset="0"/>
              </a:rPr>
              <a:t>Trang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phục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lễ</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hội</a:t>
            </a:r>
            <a:endParaRPr lang="en-US" sz="1400" b="1" dirty="0">
              <a:latin typeface="Arial" pitchFamily="34" charset="0"/>
              <a:cs typeface="Arial" pitchFamily="34" charset="0"/>
            </a:endParaRPr>
          </a:p>
        </p:txBody>
      </p:sp>
      <p:sp>
        <p:nvSpPr>
          <p:cNvPr id="12" name="TextBox 11"/>
          <p:cNvSpPr txBox="1"/>
          <p:nvPr/>
        </p:nvSpPr>
        <p:spPr>
          <a:xfrm>
            <a:off x="7239000" y="5055442"/>
            <a:ext cx="1905000" cy="307777"/>
          </a:xfrm>
          <a:prstGeom prst="rect">
            <a:avLst/>
          </a:prstGeom>
          <a:noFill/>
        </p:spPr>
        <p:txBody>
          <a:bodyPr wrap="square" rtlCol="0">
            <a:spAutoFit/>
          </a:bodyPr>
          <a:lstStyle/>
          <a:p>
            <a:r>
              <a:rPr lang="en-US" sz="1400" b="1" dirty="0" err="1" smtClean="0">
                <a:latin typeface="Arial" pitchFamily="34" charset="0"/>
                <a:cs typeface="Arial" pitchFamily="34" charset="0"/>
              </a:rPr>
              <a:t>Trang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phục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dự</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tiệc</a:t>
            </a:r>
            <a:endParaRPr lang="en-US" sz="1400" b="1" dirty="0">
              <a:latin typeface="Arial" pitchFamily="34" charset="0"/>
              <a:cs typeface="Arial" pitchFamily="34" charset="0"/>
            </a:endParaRPr>
          </a:p>
        </p:txBody>
      </p:sp>
      <p:sp>
        <p:nvSpPr>
          <p:cNvPr id="13" name="TextBox 12"/>
          <p:cNvSpPr txBox="1"/>
          <p:nvPr/>
        </p:nvSpPr>
        <p:spPr>
          <a:xfrm>
            <a:off x="152400" y="5334000"/>
            <a:ext cx="8331162" cy="461665"/>
          </a:xfrm>
          <a:prstGeom prst="rect">
            <a:avLst/>
          </a:prstGeom>
          <a:noFill/>
        </p:spPr>
        <p:txBody>
          <a:bodyPr wrap="square" rtlCol="0">
            <a:spAutoFit/>
          </a:bodyPr>
          <a:lstStyle/>
          <a:p>
            <a:r>
              <a:rPr lang="en-US" sz="2400" b="1" dirty="0" err="1" smtClean="0">
                <a:latin typeface="Arial" pitchFamily="34" charset="0"/>
                <a:cs typeface="Arial" pitchFamily="34" charset="0"/>
              </a:rPr>
              <a:t>Em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hãy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hoàn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thành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nội</a:t>
            </a:r>
            <a:r>
              <a:rPr lang="en-US" sz="2400" b="1" dirty="0" smtClean="0">
                <a:latin typeface="Arial" pitchFamily="34" charset="0"/>
                <a:cs typeface="Arial" pitchFamily="34" charset="0"/>
              </a:rPr>
              <a:t> dung </a:t>
            </a:r>
            <a:r>
              <a:rPr lang="en-US" sz="2400" b="1" dirty="0" err="1" smtClean="0">
                <a:latin typeface="Arial" pitchFamily="34" charset="0"/>
                <a:cs typeface="Arial" pitchFamily="34" charset="0"/>
              </a:rPr>
              <a:t>bảng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sau</a:t>
            </a:r>
            <a:endParaRPr lang="en-US" sz="2400" b="1" dirty="0">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388056893"/>
              </p:ext>
            </p:extLst>
          </p:nvPr>
        </p:nvGraphicFramePr>
        <p:xfrm>
          <a:off x="203238" y="5867400"/>
          <a:ext cx="8712162" cy="877824"/>
        </p:xfrm>
        <a:graphic>
          <a:graphicData uri="http://schemas.openxmlformats.org/drawingml/2006/table">
            <a:tbl>
              <a:tblPr firstRow="1" firstCol="1" bandRow="1">
                <a:tableStyleId>{5C22544A-7EE6-4342-B048-85BDC9FD1C3A}</a:tableStyleId>
              </a:tblPr>
              <a:tblGrid>
                <a:gridCol w="1347806"/>
                <a:gridCol w="2629370"/>
                <a:gridCol w="4734986"/>
              </a:tblGrid>
              <a:tr h="0">
                <a:tc>
                  <a:txBody>
                    <a:bodyPr/>
                    <a:lstStyle/>
                    <a:p>
                      <a:pPr algn="ctr">
                        <a:lnSpc>
                          <a:spcPct val="120000"/>
                        </a:lnSpc>
                        <a:spcAft>
                          <a:spcPts val="0"/>
                        </a:spcAft>
                        <a:tabLst>
                          <a:tab pos="885825" algn="l"/>
                        </a:tabLst>
                      </a:pPr>
                      <a:r>
                        <a:rPr lang="en-US" sz="2400" dirty="0">
                          <a:effectLst/>
                          <a:latin typeface="Arial" pitchFamily="34" charset="0"/>
                          <a:cs typeface="Arial" pitchFamily="34" charset="0"/>
                        </a:rPr>
                        <a:t>STT</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dirty="0" err="1">
                          <a:effectLst/>
                          <a:latin typeface="Arial" pitchFamily="34" charset="0"/>
                          <a:cs typeface="Arial" pitchFamily="34" charset="0"/>
                        </a:rPr>
                        <a:t>Loại</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trang</a:t>
                      </a:r>
                      <a:r>
                        <a:rPr lang="en-US" sz="2400" dirty="0">
                          <a:effectLst/>
                          <a:latin typeface="Arial" pitchFamily="34" charset="0"/>
                          <a:cs typeface="Arial" pitchFamily="34" charset="0"/>
                        </a:rPr>
                        <a:t> </a:t>
                      </a:r>
                      <a:r>
                        <a:rPr lang="en-US" sz="2400" dirty="0" err="1">
                          <a:effectLst/>
                          <a:latin typeface="Arial" pitchFamily="34" charset="0"/>
                          <a:cs typeface="Arial" pitchFamily="34" charset="0"/>
                        </a:rPr>
                        <a:t>phục</a:t>
                      </a:r>
                      <a:endParaRPr lang="en-US" sz="2400" dirty="0">
                        <a:effectLst/>
                        <a:latin typeface="Arial" pitchFamily="34" charset="0"/>
                        <a:ea typeface="Times New Roman"/>
                        <a:cs typeface="Arial" pitchFamily="34" charset="0"/>
                      </a:endParaRPr>
                    </a:p>
                  </a:txBody>
                  <a:tcPr marL="68580" marR="68580" marT="0" marB="0"/>
                </a:tc>
                <a:tc>
                  <a:txBody>
                    <a:bodyPr/>
                    <a:lstStyle/>
                    <a:p>
                      <a:pPr algn="ctr">
                        <a:lnSpc>
                          <a:spcPct val="120000"/>
                        </a:lnSpc>
                        <a:spcAft>
                          <a:spcPts val="0"/>
                        </a:spcAft>
                        <a:tabLst>
                          <a:tab pos="885825" algn="l"/>
                        </a:tabLst>
                      </a:pPr>
                      <a:r>
                        <a:rPr lang="en-US" sz="2400">
                          <a:effectLst/>
                          <a:latin typeface="Arial" pitchFamily="34" charset="0"/>
                          <a:cs typeface="Arial" pitchFamily="34" charset="0"/>
                        </a:rPr>
                        <a:t>Kiểu dáng và màu sắc</a:t>
                      </a:r>
                      <a:endParaRPr lang="en-US" sz="2400">
                        <a:effectLst/>
                        <a:latin typeface="Arial" pitchFamily="34" charset="0"/>
                        <a:ea typeface="Times New Roman"/>
                        <a:cs typeface="Arial" pitchFamily="34" charset="0"/>
                      </a:endParaRPr>
                    </a:p>
                  </a:txBody>
                  <a:tcPr marL="68580" marR="68580" marT="0" marB="0"/>
                </a:tc>
              </a:tr>
              <a:tr h="0">
                <a:tc>
                  <a:txBody>
                    <a:bodyPr/>
                    <a:lstStyle/>
                    <a:p>
                      <a:pPr>
                        <a:lnSpc>
                          <a:spcPct val="120000"/>
                        </a:lnSpc>
                        <a:spcAft>
                          <a:spcPts val="0"/>
                        </a:spcAft>
                        <a:tabLst>
                          <a:tab pos="885825" algn="l"/>
                        </a:tabLst>
                      </a:pPr>
                      <a:r>
                        <a:rPr lang="en-US" sz="2400">
                          <a:effectLst/>
                          <a:latin typeface="Arial" pitchFamily="34" charset="0"/>
                          <a:cs typeface="Arial" pitchFamily="34" charset="0"/>
                        </a:rPr>
                        <a:t> </a:t>
                      </a:r>
                      <a:endParaRPr lang="en-US" sz="240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c>
                  <a:txBody>
                    <a:bodyPr/>
                    <a:lstStyle/>
                    <a:p>
                      <a:pPr>
                        <a:lnSpc>
                          <a:spcPct val="120000"/>
                        </a:lnSpc>
                        <a:spcAft>
                          <a:spcPts val="0"/>
                        </a:spcAft>
                        <a:tabLst>
                          <a:tab pos="885825" algn="l"/>
                        </a:tabLst>
                      </a:pPr>
                      <a:r>
                        <a:rPr lang="en-US" sz="2400" dirty="0">
                          <a:effectLst/>
                          <a:latin typeface="Arial" pitchFamily="34" charset="0"/>
                          <a:cs typeface="Arial" pitchFamily="34" charset="0"/>
                        </a:rPr>
                        <a:t> </a:t>
                      </a:r>
                      <a:endParaRPr lang="en-US" sz="2400" dirty="0">
                        <a:effectLst/>
                        <a:latin typeface="Arial" pitchFamily="34" charset="0"/>
                        <a:ea typeface="Times New Roman"/>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17851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1299</Words>
  <Application>Microsoft Office PowerPoint</Application>
  <PresentationFormat>On-screen Show (4:3)</PresentationFormat>
  <Paragraphs>173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Lựa chọn trang phục: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Để tạo cảm giác gầy đi và cao lên, ta nên chọn vải may và trang phục có đặc điểm nào sau đây?</vt:lpstr>
      <vt:lpstr>Câu 2: Người lơn tuổi nên chọn vải và kiểu may trang phục nào sau đây?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Win10-Pro</cp:lastModifiedBy>
  <cp:revision>198</cp:revision>
  <dcterms:created xsi:type="dcterms:W3CDTF">2021-07-12T08:18:51Z</dcterms:created>
  <dcterms:modified xsi:type="dcterms:W3CDTF">2022-01-16T21:34:14Z</dcterms:modified>
</cp:coreProperties>
</file>